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6" r:id="rId9"/>
    <p:sldId id="265" r:id="rId10"/>
    <p:sldId id="268" r:id="rId11"/>
    <p:sldId id="267" r:id="rId12"/>
    <p:sldId id="269" r:id="rId13"/>
    <p:sldId id="270" r:id="rId14"/>
    <p:sldId id="274" r:id="rId15"/>
    <p:sldId id="283" r:id="rId16"/>
    <p:sldId id="273" r:id="rId17"/>
    <p:sldId id="284" r:id="rId18"/>
    <p:sldId id="285" r:id="rId19"/>
    <p:sldId id="286" r:id="rId20"/>
    <p:sldId id="287" r:id="rId21"/>
    <p:sldId id="288" r:id="rId22"/>
    <p:sldId id="279" r:id="rId23"/>
    <p:sldId id="282" r:id="rId24"/>
    <p:sldId id="289" r:id="rId25"/>
    <p:sldId id="280" r:id="rId26"/>
    <p:sldId id="281" r:id="rId27"/>
    <p:sldId id="262" r:id="rId2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074" autoAdjust="0"/>
    <p:restoredTop sz="94650"/>
  </p:normalViewPr>
  <p:slideViewPr>
    <p:cSldViewPr snapToGrid="0">
      <p:cViewPr varScale="1">
        <p:scale>
          <a:sx n="85" d="100"/>
          <a:sy n="85" d="100"/>
        </p:scale>
        <p:origin x="192" y="9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5_2">
  <dgm:title val=""/>
  <dgm:desc val=""/>
  <dgm:catLst>
    <dgm:cat type="accent5" pri="15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3_2">
  <dgm:title val=""/>
  <dgm:desc val=""/>
  <dgm:catLst>
    <dgm:cat type="accent3" pri="13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>
        <a:alpha val="0"/>
      </a:schemeClr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B3A509C-6AA5-4D0E-95C7-5F05FCAB0272}" type="doc">
      <dgm:prSet loTypeId="urn:microsoft.com/office/officeart/2018/2/layout/IconCircle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33B81B-D4B5-40A1-A321-B67BDFB1D19A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Motivation</a:t>
          </a:r>
          <a:endParaRPr lang="en-US" dirty="0"/>
        </a:p>
      </dgm:t>
    </dgm:pt>
    <dgm:pt modelId="{289D9BFD-5DEB-4C02-A9C9-3E85A90417DD}" type="parTrans" cxnId="{873BD82A-5B58-4689-9C82-CA7A1B7FFDA5}">
      <dgm:prSet/>
      <dgm:spPr/>
      <dgm:t>
        <a:bodyPr/>
        <a:lstStyle/>
        <a:p>
          <a:endParaRPr lang="en-US"/>
        </a:p>
      </dgm:t>
    </dgm:pt>
    <dgm:pt modelId="{DE02CDEB-04EF-474F-A11B-1899F21C7CE8}" type="sibTrans" cxnId="{873BD82A-5B58-4689-9C82-CA7A1B7FFDA5}">
      <dgm:prSet/>
      <dgm:spPr/>
      <dgm:t>
        <a:bodyPr/>
        <a:lstStyle/>
        <a:p>
          <a:pPr>
            <a:lnSpc>
              <a:spcPct val="100000"/>
            </a:lnSpc>
          </a:pPr>
          <a:endParaRPr lang="en-US"/>
        </a:p>
      </dgm:t>
    </dgm:pt>
    <dgm:pt modelId="{CE4698FA-E6E2-264D-8869-C05ACDC3CBF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Deskriptive Analyse der Daten</a:t>
          </a:r>
        </a:p>
      </dgm:t>
    </dgm:pt>
    <dgm:pt modelId="{B18E2155-F963-A64B-95DF-02A171E42B7D}" type="parTrans" cxnId="{908F87B8-9B29-B74F-A8B6-8B046DE8941A}">
      <dgm:prSet/>
      <dgm:spPr/>
      <dgm:t>
        <a:bodyPr/>
        <a:lstStyle/>
        <a:p>
          <a:endParaRPr lang="de-DE"/>
        </a:p>
      </dgm:t>
    </dgm:pt>
    <dgm:pt modelId="{89CB5146-319A-3D48-8220-6848E5B19F98}" type="sibTrans" cxnId="{908F87B8-9B29-B74F-A8B6-8B046DE8941A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C8EEF88B-106C-3844-B5B0-685A55F4AD1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Explorative Analyse der Daten</a:t>
          </a:r>
        </a:p>
      </dgm:t>
    </dgm:pt>
    <dgm:pt modelId="{CCC2EF6E-E67B-0342-86D4-D29801A02556}" type="parTrans" cxnId="{E50768C9-C7F4-B249-9E47-9F0BA6CE9BA4}">
      <dgm:prSet/>
      <dgm:spPr/>
      <dgm:t>
        <a:bodyPr/>
        <a:lstStyle/>
        <a:p>
          <a:endParaRPr lang="de-DE"/>
        </a:p>
      </dgm:t>
    </dgm:pt>
    <dgm:pt modelId="{E6D36A71-5BD3-A146-B11D-A9F9891BC361}" type="sibTrans" cxnId="{E50768C9-C7F4-B249-9E47-9F0BA6CE9BA4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A41553E2-C1CB-7D4F-ABD9-228DF0A3BFE8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Kritische Auseinandersetzung</a:t>
          </a:r>
        </a:p>
      </dgm:t>
    </dgm:pt>
    <dgm:pt modelId="{24677BF5-FC3E-E745-BDD6-C3F64B391248}" type="parTrans" cxnId="{E192A7DE-2847-A240-B4CE-A589834571C2}">
      <dgm:prSet/>
      <dgm:spPr/>
      <dgm:t>
        <a:bodyPr/>
        <a:lstStyle/>
        <a:p>
          <a:endParaRPr lang="de-DE"/>
        </a:p>
      </dgm:t>
    </dgm:pt>
    <dgm:pt modelId="{05C2E6F5-1E17-AE41-AD88-9988427646C6}" type="sibTrans" cxnId="{E192A7DE-2847-A240-B4CE-A589834571C2}">
      <dgm:prSet/>
      <dgm:spPr/>
      <dgm:t>
        <a:bodyPr/>
        <a:lstStyle/>
        <a:p>
          <a:pPr>
            <a:lnSpc>
              <a:spcPct val="100000"/>
            </a:lnSpc>
          </a:pPr>
          <a:endParaRPr lang="de-DE"/>
        </a:p>
      </dgm:t>
    </dgm:pt>
    <dgm:pt modelId="{D5E54DCB-5721-47FF-91C8-2FC196DE90A9}" type="pres">
      <dgm:prSet presAssocID="{0B3A509C-6AA5-4D0E-95C7-5F05FCAB0272}" presName="root" presStyleCnt="0">
        <dgm:presLayoutVars>
          <dgm:dir/>
          <dgm:resizeHandles val="exact"/>
        </dgm:presLayoutVars>
      </dgm:prSet>
      <dgm:spPr/>
    </dgm:pt>
    <dgm:pt modelId="{3E456324-F726-40A6-93FC-1F76C5E06547}" type="pres">
      <dgm:prSet presAssocID="{0B3A509C-6AA5-4D0E-95C7-5F05FCAB0272}" presName="container" presStyleCnt="0">
        <dgm:presLayoutVars>
          <dgm:dir/>
          <dgm:resizeHandles val="exact"/>
        </dgm:presLayoutVars>
      </dgm:prSet>
      <dgm:spPr/>
    </dgm:pt>
    <dgm:pt modelId="{5FA239E1-1C3B-48B8-9888-91AA718846D4}" type="pres">
      <dgm:prSet presAssocID="{CA33B81B-D4B5-40A1-A321-B67BDFB1D19A}" presName="compNode" presStyleCnt="0"/>
      <dgm:spPr/>
    </dgm:pt>
    <dgm:pt modelId="{EEC41962-5A4A-4296-BCC1-3255C275C0D3}" type="pres">
      <dgm:prSet presAssocID="{CA33B81B-D4B5-40A1-A321-B67BDFB1D19A}" presName="iconBgRect" presStyleLbl="bgShp" presStyleIdx="0" presStyleCnt="4"/>
      <dgm:spPr>
        <a:solidFill>
          <a:schemeClr val="accent6">
            <a:lumMod val="20000"/>
            <a:lumOff val="80000"/>
          </a:schemeClr>
        </a:solidFill>
      </dgm:spPr>
    </dgm:pt>
    <dgm:pt modelId="{074E483A-B5D1-4B16-B7F0-0E39D34BD302}" type="pres">
      <dgm:prSet presAssocID="{CA33B81B-D4B5-40A1-A321-B67BDFB1D19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ead with Gears"/>
        </a:ext>
      </dgm:extLst>
    </dgm:pt>
    <dgm:pt modelId="{D4496349-3BB5-4D48-8F28-B4A93E387FDD}" type="pres">
      <dgm:prSet presAssocID="{CA33B81B-D4B5-40A1-A321-B67BDFB1D19A}" presName="spaceRect" presStyleCnt="0"/>
      <dgm:spPr/>
    </dgm:pt>
    <dgm:pt modelId="{4914EB1E-E20F-447D-850B-77269646CD2C}" type="pres">
      <dgm:prSet presAssocID="{CA33B81B-D4B5-40A1-A321-B67BDFB1D19A}" presName="textRect" presStyleLbl="revTx" presStyleIdx="0" presStyleCnt="4">
        <dgm:presLayoutVars>
          <dgm:chMax val="1"/>
          <dgm:chPref val="1"/>
        </dgm:presLayoutVars>
      </dgm:prSet>
      <dgm:spPr/>
    </dgm:pt>
    <dgm:pt modelId="{DC09BBEF-2819-4039-95D2-483D6EB6B1BC}" type="pres">
      <dgm:prSet presAssocID="{DE02CDEB-04EF-474F-A11B-1899F21C7CE8}" presName="sibTrans" presStyleLbl="sibTrans2D1" presStyleIdx="0" presStyleCnt="0"/>
      <dgm:spPr/>
    </dgm:pt>
    <dgm:pt modelId="{B101D982-5571-41E8-A10F-BA98818E521D}" type="pres">
      <dgm:prSet presAssocID="{CE4698FA-E6E2-264D-8869-C05ACDC3CBFC}" presName="compNode" presStyleCnt="0"/>
      <dgm:spPr/>
    </dgm:pt>
    <dgm:pt modelId="{34315B92-BDC0-4E65-85C0-1A3BBD79463F}" type="pres">
      <dgm:prSet presAssocID="{CE4698FA-E6E2-264D-8869-C05ACDC3CBFC}" presName="iconBgRect" presStyleLbl="bgShp" presStyleIdx="1" presStyleCnt="4"/>
      <dgm:spPr>
        <a:solidFill>
          <a:schemeClr val="accent4">
            <a:lumMod val="40000"/>
            <a:lumOff val="60000"/>
          </a:schemeClr>
        </a:solidFill>
      </dgm:spPr>
    </dgm:pt>
    <dgm:pt modelId="{47612CB8-CC20-417B-A13C-8A2F26FB9B33}" type="pres">
      <dgm:prSet presAssocID="{CE4698FA-E6E2-264D-8869-C05ACDC3CBFC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C29A54CF-F13E-470E-B469-B6F16A61AD83}" type="pres">
      <dgm:prSet presAssocID="{CE4698FA-E6E2-264D-8869-C05ACDC3CBFC}" presName="spaceRect" presStyleCnt="0"/>
      <dgm:spPr/>
    </dgm:pt>
    <dgm:pt modelId="{98E2BD56-7471-46D1-91B4-FB94612A4F26}" type="pres">
      <dgm:prSet presAssocID="{CE4698FA-E6E2-264D-8869-C05ACDC3CBFC}" presName="textRect" presStyleLbl="revTx" presStyleIdx="1" presStyleCnt="4">
        <dgm:presLayoutVars>
          <dgm:chMax val="1"/>
          <dgm:chPref val="1"/>
        </dgm:presLayoutVars>
      </dgm:prSet>
      <dgm:spPr/>
    </dgm:pt>
    <dgm:pt modelId="{FF5D5EAC-5089-44B7-BB3F-2243FAF2FDC5}" type="pres">
      <dgm:prSet presAssocID="{89CB5146-319A-3D48-8220-6848E5B19F98}" presName="sibTrans" presStyleLbl="sibTrans2D1" presStyleIdx="0" presStyleCnt="0"/>
      <dgm:spPr/>
    </dgm:pt>
    <dgm:pt modelId="{5D05CDDA-6BA2-416D-B8AF-C8F697186670}" type="pres">
      <dgm:prSet presAssocID="{C8EEF88B-106C-3844-B5B0-685A55F4AD16}" presName="compNode" presStyleCnt="0"/>
      <dgm:spPr/>
    </dgm:pt>
    <dgm:pt modelId="{513F85C9-902E-4031-975F-C527DEF73221}" type="pres">
      <dgm:prSet presAssocID="{C8EEF88B-106C-3844-B5B0-685A55F4AD16}" presName="iconBgRect" presStyleLbl="bgShp" presStyleIdx="2" presStyleCnt="4"/>
      <dgm:spPr/>
    </dgm:pt>
    <dgm:pt modelId="{16B4610B-E262-4A69-8BD1-A43889391456}" type="pres">
      <dgm:prSet presAssocID="{C8EEF88B-106C-3844-B5B0-685A55F4AD16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ken"/>
        </a:ext>
      </dgm:extLst>
    </dgm:pt>
    <dgm:pt modelId="{9C4A9D59-7F01-4B7C-A123-29B32B83A6C9}" type="pres">
      <dgm:prSet presAssocID="{C8EEF88B-106C-3844-B5B0-685A55F4AD16}" presName="spaceRect" presStyleCnt="0"/>
      <dgm:spPr/>
    </dgm:pt>
    <dgm:pt modelId="{3FB6703C-3639-42E2-B3BC-DEFF5E1BB098}" type="pres">
      <dgm:prSet presAssocID="{C8EEF88B-106C-3844-B5B0-685A55F4AD16}" presName="textRect" presStyleLbl="revTx" presStyleIdx="2" presStyleCnt="4">
        <dgm:presLayoutVars>
          <dgm:chMax val="1"/>
          <dgm:chPref val="1"/>
        </dgm:presLayoutVars>
      </dgm:prSet>
      <dgm:spPr/>
    </dgm:pt>
    <dgm:pt modelId="{03B071DE-ADF1-4331-B61D-E3D3AA4973E0}" type="pres">
      <dgm:prSet presAssocID="{E6D36A71-5BD3-A146-B11D-A9F9891BC361}" presName="sibTrans" presStyleLbl="sibTrans2D1" presStyleIdx="0" presStyleCnt="0"/>
      <dgm:spPr/>
    </dgm:pt>
    <dgm:pt modelId="{86600432-1F52-4D41-9C6C-A73E0710D4E9}" type="pres">
      <dgm:prSet presAssocID="{A41553E2-C1CB-7D4F-ABD9-228DF0A3BFE8}" presName="compNode" presStyleCnt="0"/>
      <dgm:spPr/>
    </dgm:pt>
    <dgm:pt modelId="{10D82A2F-1CED-410C-AE94-894B97830789}" type="pres">
      <dgm:prSet presAssocID="{A41553E2-C1CB-7D4F-ABD9-228DF0A3BFE8}" presName="iconBgRect" presStyleLbl="bgShp" presStyleIdx="3" presStyleCnt="4"/>
      <dgm:spPr>
        <a:solidFill>
          <a:schemeClr val="accent6">
            <a:lumMod val="60000"/>
            <a:lumOff val="40000"/>
          </a:schemeClr>
        </a:solidFill>
      </dgm:spPr>
    </dgm:pt>
    <dgm:pt modelId="{F031050E-FDD9-46BF-9C18-0E99B7D19024}" type="pres">
      <dgm:prSet presAssocID="{A41553E2-C1CB-7D4F-ABD9-228DF0A3BFE8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nfused Face with No Fill"/>
        </a:ext>
      </dgm:extLst>
    </dgm:pt>
    <dgm:pt modelId="{E860D828-F1C6-41D7-808D-CB0EAF16005A}" type="pres">
      <dgm:prSet presAssocID="{A41553E2-C1CB-7D4F-ABD9-228DF0A3BFE8}" presName="spaceRect" presStyleCnt="0"/>
      <dgm:spPr/>
    </dgm:pt>
    <dgm:pt modelId="{49AE334D-0303-4226-94BD-1C49FFF12089}" type="pres">
      <dgm:prSet presAssocID="{A41553E2-C1CB-7D4F-ABD9-228DF0A3BFE8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276AB129-D521-5540-B6E4-D8678EF0A33B}" type="presOf" srcId="{C8EEF88B-106C-3844-B5B0-685A55F4AD16}" destId="{3FB6703C-3639-42E2-B3BC-DEFF5E1BB098}" srcOrd="0" destOrd="0" presId="urn:microsoft.com/office/officeart/2018/2/layout/IconCircleList"/>
    <dgm:cxn modelId="{873BD82A-5B58-4689-9C82-CA7A1B7FFDA5}" srcId="{0B3A509C-6AA5-4D0E-95C7-5F05FCAB0272}" destId="{CA33B81B-D4B5-40A1-A321-B67BDFB1D19A}" srcOrd="0" destOrd="0" parTransId="{289D9BFD-5DEB-4C02-A9C9-3E85A90417DD}" sibTransId="{DE02CDEB-04EF-474F-A11B-1899F21C7CE8}"/>
    <dgm:cxn modelId="{B2861B37-EA6C-3345-94E0-FA4C176CFDB6}" type="presOf" srcId="{89CB5146-319A-3D48-8220-6848E5B19F98}" destId="{FF5D5EAC-5089-44B7-BB3F-2243FAF2FDC5}" srcOrd="0" destOrd="0" presId="urn:microsoft.com/office/officeart/2018/2/layout/IconCircleList"/>
    <dgm:cxn modelId="{4D12665A-D197-8040-A4C5-A818A37BE653}" type="presOf" srcId="{A41553E2-C1CB-7D4F-ABD9-228DF0A3BFE8}" destId="{49AE334D-0303-4226-94BD-1C49FFF12089}" srcOrd="0" destOrd="0" presId="urn:microsoft.com/office/officeart/2018/2/layout/IconCircleList"/>
    <dgm:cxn modelId="{91139465-0F3E-B04E-8594-C9E5E73324CD}" type="presOf" srcId="{DE02CDEB-04EF-474F-A11B-1899F21C7CE8}" destId="{DC09BBEF-2819-4039-95D2-483D6EB6B1BC}" srcOrd="0" destOrd="0" presId="urn:microsoft.com/office/officeart/2018/2/layout/IconCircleList"/>
    <dgm:cxn modelId="{5A2C5073-DDA4-1048-9DCE-6B8E28823E05}" type="presOf" srcId="{CA33B81B-D4B5-40A1-A321-B67BDFB1D19A}" destId="{4914EB1E-E20F-447D-850B-77269646CD2C}" srcOrd="0" destOrd="0" presId="urn:microsoft.com/office/officeart/2018/2/layout/IconCircleList"/>
    <dgm:cxn modelId="{64D9CC81-0D7C-4E4F-B874-043DA1A6C746}" type="presOf" srcId="{E6D36A71-5BD3-A146-B11D-A9F9891BC361}" destId="{03B071DE-ADF1-4331-B61D-E3D3AA4973E0}" srcOrd="0" destOrd="0" presId="urn:microsoft.com/office/officeart/2018/2/layout/IconCircleList"/>
    <dgm:cxn modelId="{908F87B8-9B29-B74F-A8B6-8B046DE8941A}" srcId="{0B3A509C-6AA5-4D0E-95C7-5F05FCAB0272}" destId="{CE4698FA-E6E2-264D-8869-C05ACDC3CBFC}" srcOrd="1" destOrd="0" parTransId="{B18E2155-F963-A64B-95DF-02A171E42B7D}" sibTransId="{89CB5146-319A-3D48-8220-6848E5B19F98}"/>
    <dgm:cxn modelId="{71DA18C0-AED0-6B41-8BAA-54D4959820A5}" type="presOf" srcId="{CE4698FA-E6E2-264D-8869-C05ACDC3CBFC}" destId="{98E2BD56-7471-46D1-91B4-FB94612A4F26}" srcOrd="0" destOrd="0" presId="urn:microsoft.com/office/officeart/2018/2/layout/IconCircleList"/>
    <dgm:cxn modelId="{E50768C9-C7F4-B249-9E47-9F0BA6CE9BA4}" srcId="{0B3A509C-6AA5-4D0E-95C7-5F05FCAB0272}" destId="{C8EEF88B-106C-3844-B5B0-685A55F4AD16}" srcOrd="2" destOrd="0" parTransId="{CCC2EF6E-E67B-0342-86D4-D29801A02556}" sibTransId="{E6D36A71-5BD3-A146-B11D-A9F9891BC361}"/>
    <dgm:cxn modelId="{E192A7DE-2847-A240-B4CE-A589834571C2}" srcId="{0B3A509C-6AA5-4D0E-95C7-5F05FCAB0272}" destId="{A41553E2-C1CB-7D4F-ABD9-228DF0A3BFE8}" srcOrd="3" destOrd="0" parTransId="{24677BF5-FC3E-E745-BDD6-C3F64B391248}" sibTransId="{05C2E6F5-1E17-AE41-AD88-9988427646C6}"/>
    <dgm:cxn modelId="{E23887F8-9089-2544-8B1A-A91EFC04F004}" type="presOf" srcId="{0B3A509C-6AA5-4D0E-95C7-5F05FCAB0272}" destId="{D5E54DCB-5721-47FF-91C8-2FC196DE90A9}" srcOrd="0" destOrd="0" presId="urn:microsoft.com/office/officeart/2018/2/layout/IconCircleList"/>
    <dgm:cxn modelId="{3966F14D-B0C5-254E-8E19-4F174A965F2B}" type="presParOf" srcId="{D5E54DCB-5721-47FF-91C8-2FC196DE90A9}" destId="{3E456324-F726-40A6-93FC-1F76C5E06547}" srcOrd="0" destOrd="0" presId="urn:microsoft.com/office/officeart/2018/2/layout/IconCircleList"/>
    <dgm:cxn modelId="{98B9EC77-BA51-154A-B989-21B9A3D90163}" type="presParOf" srcId="{3E456324-F726-40A6-93FC-1F76C5E06547}" destId="{5FA239E1-1C3B-48B8-9888-91AA718846D4}" srcOrd="0" destOrd="0" presId="urn:microsoft.com/office/officeart/2018/2/layout/IconCircleList"/>
    <dgm:cxn modelId="{01557373-158C-BC45-93F3-4AABE231C905}" type="presParOf" srcId="{5FA239E1-1C3B-48B8-9888-91AA718846D4}" destId="{EEC41962-5A4A-4296-BCC1-3255C275C0D3}" srcOrd="0" destOrd="0" presId="urn:microsoft.com/office/officeart/2018/2/layout/IconCircleList"/>
    <dgm:cxn modelId="{58F94321-4487-E442-AF7B-3E36195D44D5}" type="presParOf" srcId="{5FA239E1-1C3B-48B8-9888-91AA718846D4}" destId="{074E483A-B5D1-4B16-B7F0-0E39D34BD302}" srcOrd="1" destOrd="0" presId="urn:microsoft.com/office/officeart/2018/2/layout/IconCircleList"/>
    <dgm:cxn modelId="{316E2370-7104-9942-AA79-9740FD05C4E0}" type="presParOf" srcId="{5FA239E1-1C3B-48B8-9888-91AA718846D4}" destId="{D4496349-3BB5-4D48-8F28-B4A93E387FDD}" srcOrd="2" destOrd="0" presId="urn:microsoft.com/office/officeart/2018/2/layout/IconCircleList"/>
    <dgm:cxn modelId="{F3A3566F-6491-B048-A6DF-22DF42279FB5}" type="presParOf" srcId="{5FA239E1-1C3B-48B8-9888-91AA718846D4}" destId="{4914EB1E-E20F-447D-850B-77269646CD2C}" srcOrd="3" destOrd="0" presId="urn:microsoft.com/office/officeart/2018/2/layout/IconCircleList"/>
    <dgm:cxn modelId="{668DFD90-010A-EE4A-ACDF-FCACBE6F7D57}" type="presParOf" srcId="{3E456324-F726-40A6-93FC-1F76C5E06547}" destId="{DC09BBEF-2819-4039-95D2-483D6EB6B1BC}" srcOrd="1" destOrd="0" presId="urn:microsoft.com/office/officeart/2018/2/layout/IconCircleList"/>
    <dgm:cxn modelId="{DF5F053C-BA8A-F34B-9433-FB083D8BA8B7}" type="presParOf" srcId="{3E456324-F726-40A6-93FC-1F76C5E06547}" destId="{B101D982-5571-41E8-A10F-BA98818E521D}" srcOrd="2" destOrd="0" presId="urn:microsoft.com/office/officeart/2018/2/layout/IconCircleList"/>
    <dgm:cxn modelId="{47591F98-5611-6E43-B7CD-3161585FB2C2}" type="presParOf" srcId="{B101D982-5571-41E8-A10F-BA98818E521D}" destId="{34315B92-BDC0-4E65-85C0-1A3BBD79463F}" srcOrd="0" destOrd="0" presId="urn:microsoft.com/office/officeart/2018/2/layout/IconCircleList"/>
    <dgm:cxn modelId="{9B39CE7D-9FF3-2649-BE93-8B3057025273}" type="presParOf" srcId="{B101D982-5571-41E8-A10F-BA98818E521D}" destId="{47612CB8-CC20-417B-A13C-8A2F26FB9B33}" srcOrd="1" destOrd="0" presId="urn:microsoft.com/office/officeart/2018/2/layout/IconCircleList"/>
    <dgm:cxn modelId="{701EA59B-F5C3-7E48-AC13-42EE895F8E18}" type="presParOf" srcId="{B101D982-5571-41E8-A10F-BA98818E521D}" destId="{C29A54CF-F13E-470E-B469-B6F16A61AD83}" srcOrd="2" destOrd="0" presId="urn:microsoft.com/office/officeart/2018/2/layout/IconCircleList"/>
    <dgm:cxn modelId="{64C6DF0A-69F6-E34D-A18C-2F794AADED88}" type="presParOf" srcId="{B101D982-5571-41E8-A10F-BA98818E521D}" destId="{98E2BD56-7471-46D1-91B4-FB94612A4F26}" srcOrd="3" destOrd="0" presId="urn:microsoft.com/office/officeart/2018/2/layout/IconCircleList"/>
    <dgm:cxn modelId="{11473B9D-83D4-5747-95F8-9A692EA177DF}" type="presParOf" srcId="{3E456324-F726-40A6-93FC-1F76C5E06547}" destId="{FF5D5EAC-5089-44B7-BB3F-2243FAF2FDC5}" srcOrd="3" destOrd="0" presId="urn:microsoft.com/office/officeart/2018/2/layout/IconCircleList"/>
    <dgm:cxn modelId="{597DDC47-50E1-D944-A129-3FD516E0D9D5}" type="presParOf" srcId="{3E456324-F726-40A6-93FC-1F76C5E06547}" destId="{5D05CDDA-6BA2-416D-B8AF-C8F697186670}" srcOrd="4" destOrd="0" presId="urn:microsoft.com/office/officeart/2018/2/layout/IconCircleList"/>
    <dgm:cxn modelId="{A0CCB6D1-D050-9348-8C59-0456D22D0EBF}" type="presParOf" srcId="{5D05CDDA-6BA2-416D-B8AF-C8F697186670}" destId="{513F85C9-902E-4031-975F-C527DEF73221}" srcOrd="0" destOrd="0" presId="urn:microsoft.com/office/officeart/2018/2/layout/IconCircleList"/>
    <dgm:cxn modelId="{315DD743-5D78-2848-8EC5-15487DDCA7AB}" type="presParOf" srcId="{5D05CDDA-6BA2-416D-B8AF-C8F697186670}" destId="{16B4610B-E262-4A69-8BD1-A43889391456}" srcOrd="1" destOrd="0" presId="urn:microsoft.com/office/officeart/2018/2/layout/IconCircleList"/>
    <dgm:cxn modelId="{FA345040-EF3E-484C-B4F3-D8217A92AAEC}" type="presParOf" srcId="{5D05CDDA-6BA2-416D-B8AF-C8F697186670}" destId="{9C4A9D59-7F01-4B7C-A123-29B32B83A6C9}" srcOrd="2" destOrd="0" presId="urn:microsoft.com/office/officeart/2018/2/layout/IconCircleList"/>
    <dgm:cxn modelId="{50B8B23A-BDF4-D240-AC61-BEE36AC29FFB}" type="presParOf" srcId="{5D05CDDA-6BA2-416D-B8AF-C8F697186670}" destId="{3FB6703C-3639-42E2-B3BC-DEFF5E1BB098}" srcOrd="3" destOrd="0" presId="urn:microsoft.com/office/officeart/2018/2/layout/IconCircleList"/>
    <dgm:cxn modelId="{147AA174-3AB6-C240-BE30-F9FCF08DE040}" type="presParOf" srcId="{3E456324-F726-40A6-93FC-1F76C5E06547}" destId="{03B071DE-ADF1-4331-B61D-E3D3AA4973E0}" srcOrd="5" destOrd="0" presId="urn:microsoft.com/office/officeart/2018/2/layout/IconCircleList"/>
    <dgm:cxn modelId="{5C9C47F4-C442-D642-8FDE-9C1E4DCC6C85}" type="presParOf" srcId="{3E456324-F726-40A6-93FC-1F76C5E06547}" destId="{86600432-1F52-4D41-9C6C-A73E0710D4E9}" srcOrd="6" destOrd="0" presId="urn:microsoft.com/office/officeart/2018/2/layout/IconCircleList"/>
    <dgm:cxn modelId="{7C354814-16F0-6547-8CF4-4FE73AECD152}" type="presParOf" srcId="{86600432-1F52-4D41-9C6C-A73E0710D4E9}" destId="{10D82A2F-1CED-410C-AE94-894B97830789}" srcOrd="0" destOrd="0" presId="urn:microsoft.com/office/officeart/2018/2/layout/IconCircleList"/>
    <dgm:cxn modelId="{95D3DCB4-C628-DD48-A8DE-FBE03213C734}" type="presParOf" srcId="{86600432-1F52-4D41-9C6C-A73E0710D4E9}" destId="{F031050E-FDD9-46BF-9C18-0E99B7D19024}" srcOrd="1" destOrd="0" presId="urn:microsoft.com/office/officeart/2018/2/layout/IconCircleList"/>
    <dgm:cxn modelId="{EC43E181-36BE-EC41-8FAE-C68AC220B1AF}" type="presParOf" srcId="{86600432-1F52-4D41-9C6C-A73E0710D4E9}" destId="{E860D828-F1C6-41D7-808D-CB0EAF16005A}" srcOrd="2" destOrd="0" presId="urn:microsoft.com/office/officeart/2018/2/layout/IconCircleList"/>
    <dgm:cxn modelId="{36072D08-F8A1-0544-9CA5-CB01EC9C6A9C}" type="presParOf" srcId="{86600432-1F52-4D41-9C6C-A73E0710D4E9}" destId="{49AE334D-0303-4226-94BD-1C49FFF12089}" srcOrd="3" destOrd="0" presId="urn:microsoft.com/office/officeart/2018/2/layout/IconCircle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5_2" csCatId="accent5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05/8/layout/vList2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90DC33-8A1F-45A9-88AD-7B17122DDF51}">
      <dgm:prSet/>
      <dgm:spPr/>
      <dgm:t>
        <a:bodyPr/>
        <a:lstStyle/>
        <a:p>
          <a:r>
            <a:rPr lang="de-DE" dirty="0"/>
            <a:t>Partial log-</a:t>
          </a:r>
          <a:r>
            <a:rPr lang="de-DE" dirty="0" err="1"/>
            <a:t>likelihood</a:t>
          </a:r>
          <a:r>
            <a:rPr lang="de-DE" dirty="0"/>
            <a:t>: -1127.44</a:t>
          </a:r>
          <a:endParaRPr lang="en-US" dirty="0"/>
        </a:p>
      </dgm:t>
    </dgm:pt>
    <dgm:pt modelId="{4035FADF-1D47-49CD-B605-C70E786D4118}" type="parTrans" cxnId="{ADD44EC8-4847-4DBF-8B2E-61EBD205D6AB}">
      <dgm:prSet/>
      <dgm:spPr/>
      <dgm:t>
        <a:bodyPr/>
        <a:lstStyle/>
        <a:p>
          <a:endParaRPr lang="en-US"/>
        </a:p>
      </dgm:t>
    </dgm:pt>
    <dgm:pt modelId="{83C33C3B-3D9F-4086-B49F-4350862141A8}" type="sibTrans" cxnId="{ADD44EC8-4847-4DBF-8B2E-61EBD205D6AB}">
      <dgm:prSet/>
      <dgm:spPr/>
      <dgm:t>
        <a:bodyPr/>
        <a:lstStyle/>
        <a:p>
          <a:endParaRPr lang="en-US"/>
        </a:p>
      </dgm:t>
    </dgm:pt>
    <dgm:pt modelId="{E75E50AE-F8D7-9544-9689-30C8637F8774}">
      <dgm:prSet/>
      <dgm:spPr/>
      <dgm:t>
        <a:bodyPr/>
        <a:lstStyle/>
        <a:p>
          <a:r>
            <a:rPr lang="de-DE"/>
            <a:t>Concordance: 0.77</a:t>
          </a:r>
          <a:endParaRPr lang="de-DE" dirty="0"/>
        </a:p>
      </dgm:t>
    </dgm:pt>
    <dgm:pt modelId="{FB51329E-34BA-D349-9938-B2CBCC480A53}" type="parTrans" cxnId="{86FA1E9A-466D-094A-9C68-8EFA6C1EF64A}">
      <dgm:prSet/>
      <dgm:spPr/>
      <dgm:t>
        <a:bodyPr/>
        <a:lstStyle/>
        <a:p>
          <a:endParaRPr lang="de-DE"/>
        </a:p>
      </dgm:t>
    </dgm:pt>
    <dgm:pt modelId="{27184CC2-DD4C-2849-A6A6-645AE8C7813A}" type="sibTrans" cxnId="{86FA1E9A-466D-094A-9C68-8EFA6C1EF64A}">
      <dgm:prSet/>
      <dgm:spPr/>
      <dgm:t>
        <a:bodyPr/>
        <a:lstStyle/>
        <a:p>
          <a:endParaRPr lang="de-DE"/>
        </a:p>
      </dgm:t>
    </dgm:pt>
    <dgm:pt modelId="{59F639D7-DC08-2A47-9548-2E3AEC6F70EE}">
      <dgm:prSet/>
      <dgm:spPr/>
      <dgm:t>
        <a:bodyPr/>
        <a:lstStyle/>
        <a:p>
          <a:r>
            <a:rPr lang="de-DE"/>
            <a:t>Partial AIC: 2264.89</a:t>
          </a:r>
          <a:endParaRPr lang="de-DE" dirty="0"/>
        </a:p>
      </dgm:t>
    </dgm:pt>
    <dgm:pt modelId="{751A8EB3-1771-3F4F-96F6-00DBFC9462A1}" type="parTrans" cxnId="{4AC45CD0-688E-4242-B98B-A8CBA0F99806}">
      <dgm:prSet/>
      <dgm:spPr/>
      <dgm:t>
        <a:bodyPr/>
        <a:lstStyle/>
        <a:p>
          <a:endParaRPr lang="de-DE"/>
        </a:p>
      </dgm:t>
    </dgm:pt>
    <dgm:pt modelId="{DB88E6C8-89B2-944A-8773-D47C5F299F5F}" type="sibTrans" cxnId="{4AC45CD0-688E-4242-B98B-A8CBA0F99806}">
      <dgm:prSet/>
      <dgm:spPr/>
      <dgm:t>
        <a:bodyPr/>
        <a:lstStyle/>
        <a:p>
          <a:endParaRPr lang="de-DE"/>
        </a:p>
      </dgm:t>
    </dgm:pt>
    <dgm:pt modelId="{D234C1E0-90BF-7645-A6B6-8C0EADFF8EEE}" type="pres">
      <dgm:prSet presAssocID="{FC9B44E3-00E6-4274-8709-71B47FA48355}" presName="linear" presStyleCnt="0">
        <dgm:presLayoutVars>
          <dgm:animLvl val="lvl"/>
          <dgm:resizeHandles val="exact"/>
        </dgm:presLayoutVars>
      </dgm:prSet>
      <dgm:spPr/>
    </dgm:pt>
    <dgm:pt modelId="{E8F4C8DF-6E23-DB4B-9F8A-B651A942BA06}" type="pres">
      <dgm:prSet presAssocID="{E290DC33-8A1F-45A9-88AD-7B17122DDF51}" presName="parentText" presStyleLbl="node1" presStyleIdx="0" presStyleCnt="3">
        <dgm:presLayoutVars>
          <dgm:chMax val="0"/>
          <dgm:bulletEnabled val="1"/>
        </dgm:presLayoutVars>
      </dgm:prSet>
      <dgm:spPr/>
    </dgm:pt>
    <dgm:pt modelId="{5F5CBAB7-92AB-D84C-BB53-4F843CCF7EA9}" type="pres">
      <dgm:prSet presAssocID="{83C33C3B-3D9F-4086-B49F-4350862141A8}" presName="spacer" presStyleCnt="0"/>
      <dgm:spPr/>
    </dgm:pt>
    <dgm:pt modelId="{518D69BC-E3A2-1341-83FE-1D6AE09A1D48}" type="pres">
      <dgm:prSet presAssocID="{E75E50AE-F8D7-9544-9689-30C8637F8774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E5D881B3-F70D-FD49-BC28-3ED03E71D88B}" type="pres">
      <dgm:prSet presAssocID="{27184CC2-DD4C-2849-A6A6-645AE8C7813A}" presName="spacer" presStyleCnt="0"/>
      <dgm:spPr/>
    </dgm:pt>
    <dgm:pt modelId="{8F063BF4-18A3-9347-ABB6-96D68AD34B6F}" type="pres">
      <dgm:prSet presAssocID="{59F639D7-DC08-2A47-9548-2E3AEC6F70EE}" presName="parentText" presStyleLbl="node1" presStyleIdx="2" presStyleCnt="3">
        <dgm:presLayoutVars>
          <dgm:chMax val="0"/>
          <dgm:bulletEnabled val="1"/>
        </dgm:presLayoutVars>
      </dgm:prSet>
      <dgm:spPr/>
    </dgm:pt>
  </dgm:ptLst>
  <dgm:cxnLst>
    <dgm:cxn modelId="{AFD9FE23-B0E9-F64C-9F77-8D00F862C5DD}" type="presOf" srcId="{59F639D7-DC08-2A47-9548-2E3AEC6F70EE}" destId="{8F063BF4-18A3-9347-ABB6-96D68AD34B6F}" srcOrd="0" destOrd="0" presId="urn:microsoft.com/office/officeart/2005/8/layout/vList2"/>
    <dgm:cxn modelId="{7BB96828-6B85-F34E-B744-EAE524EB95D2}" type="presOf" srcId="{FC9B44E3-00E6-4274-8709-71B47FA48355}" destId="{D234C1E0-90BF-7645-A6B6-8C0EADFF8EEE}" srcOrd="0" destOrd="0" presId="urn:microsoft.com/office/officeart/2005/8/layout/vList2"/>
    <dgm:cxn modelId="{B9C1F33E-F9A2-F84A-B106-7BEAE5AEF571}" type="presOf" srcId="{E75E50AE-F8D7-9544-9689-30C8637F8774}" destId="{518D69BC-E3A2-1341-83FE-1D6AE09A1D48}" srcOrd="0" destOrd="0" presId="urn:microsoft.com/office/officeart/2005/8/layout/vList2"/>
    <dgm:cxn modelId="{86FA1E9A-466D-094A-9C68-8EFA6C1EF64A}" srcId="{FC9B44E3-00E6-4274-8709-71B47FA48355}" destId="{E75E50AE-F8D7-9544-9689-30C8637F8774}" srcOrd="1" destOrd="0" parTransId="{FB51329E-34BA-D349-9938-B2CBCC480A53}" sibTransId="{27184CC2-DD4C-2849-A6A6-645AE8C7813A}"/>
    <dgm:cxn modelId="{FBC8739E-99C6-0B4B-8F0E-82EE7F55EE87}" type="presOf" srcId="{E290DC33-8A1F-45A9-88AD-7B17122DDF51}" destId="{E8F4C8DF-6E23-DB4B-9F8A-B651A942BA06}" srcOrd="0" destOrd="0" presId="urn:microsoft.com/office/officeart/2005/8/layout/vList2"/>
    <dgm:cxn modelId="{ADD44EC8-4847-4DBF-8B2E-61EBD205D6AB}" srcId="{FC9B44E3-00E6-4274-8709-71B47FA48355}" destId="{E290DC33-8A1F-45A9-88AD-7B17122DDF51}" srcOrd="0" destOrd="0" parTransId="{4035FADF-1D47-49CD-B605-C70E786D4118}" sibTransId="{83C33C3B-3D9F-4086-B49F-4350862141A8}"/>
    <dgm:cxn modelId="{4AC45CD0-688E-4242-B98B-A8CBA0F99806}" srcId="{FC9B44E3-00E6-4274-8709-71B47FA48355}" destId="{59F639D7-DC08-2A47-9548-2E3AEC6F70EE}" srcOrd="2" destOrd="0" parTransId="{751A8EB3-1771-3F4F-96F6-00DBFC9462A1}" sibTransId="{DB88E6C8-89B2-944A-8773-D47C5F299F5F}"/>
    <dgm:cxn modelId="{4974F108-4921-B242-820C-07F5EE4E1789}" type="presParOf" srcId="{D234C1E0-90BF-7645-A6B6-8C0EADFF8EEE}" destId="{E8F4C8DF-6E23-DB4B-9F8A-B651A942BA06}" srcOrd="0" destOrd="0" presId="urn:microsoft.com/office/officeart/2005/8/layout/vList2"/>
    <dgm:cxn modelId="{4AD1C2FB-573F-2D43-ABC2-73E7EA9F3208}" type="presParOf" srcId="{D234C1E0-90BF-7645-A6B6-8C0EADFF8EEE}" destId="{5F5CBAB7-92AB-D84C-BB53-4F843CCF7EA9}" srcOrd="1" destOrd="0" presId="urn:microsoft.com/office/officeart/2005/8/layout/vList2"/>
    <dgm:cxn modelId="{173E9C03-50B9-A742-9B78-2EEC7CDCC6E1}" type="presParOf" srcId="{D234C1E0-90BF-7645-A6B6-8C0EADFF8EEE}" destId="{518D69BC-E3A2-1341-83FE-1D6AE09A1D48}" srcOrd="2" destOrd="0" presId="urn:microsoft.com/office/officeart/2005/8/layout/vList2"/>
    <dgm:cxn modelId="{B01E2BF5-406E-1C40-8175-D6879D7C20FF}" type="presParOf" srcId="{D234C1E0-90BF-7645-A6B6-8C0EADFF8EEE}" destId="{E5D881B3-F70D-FD49-BC28-3ED03E71D88B}" srcOrd="3" destOrd="0" presId="urn:microsoft.com/office/officeart/2005/8/layout/vList2"/>
    <dgm:cxn modelId="{C3B1D63C-1B45-784D-862E-8F43D16FFC15}" type="presParOf" srcId="{D234C1E0-90BF-7645-A6B6-8C0EADFF8EEE}" destId="{8F063BF4-18A3-9347-ABB6-96D68AD34B6F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5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E290DC33-8A1F-45A9-88AD-7B17122DDF51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Patienten mit Herzkrankheit </a:t>
          </a:r>
        </a:p>
        <a:p>
          <a:pPr>
            <a:lnSpc>
              <a:spcPct val="100000"/>
            </a:lnSpc>
          </a:pPr>
          <a:r>
            <a:rPr lang="de-DE" dirty="0"/>
            <a:t>ab Einweisung</a:t>
          </a:r>
          <a:endParaRPr lang="en-US" dirty="0"/>
        </a:p>
      </dgm:t>
    </dgm:pt>
    <dgm:pt modelId="{4035FADF-1D47-49CD-B605-C70E786D4118}" type="parTrans" cxnId="{ADD44EC8-4847-4DBF-8B2E-61EBD205D6AB}">
      <dgm:prSet/>
      <dgm:spPr/>
      <dgm:t>
        <a:bodyPr/>
        <a:lstStyle/>
        <a:p>
          <a:endParaRPr lang="en-US"/>
        </a:p>
      </dgm:t>
    </dgm:pt>
    <dgm:pt modelId="{83C33C3B-3D9F-4086-B49F-4350862141A8}" type="sibTrans" cxnId="{ADD44EC8-4847-4DBF-8B2E-61EBD205D6AB}">
      <dgm:prSet/>
      <dgm:spPr/>
      <dgm:t>
        <a:bodyPr/>
        <a:lstStyle/>
        <a:p>
          <a:endParaRPr lang="en-US"/>
        </a:p>
      </dgm:t>
    </dgm:pt>
    <dgm:pt modelId="{C7AFDA49-A86C-3F43-AA40-83B7B8E4C586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Betrachtungszeitraum: </a:t>
          </a:r>
        </a:p>
        <a:p>
          <a:pPr>
            <a:lnSpc>
              <a:spcPct val="100000"/>
            </a:lnSpc>
          </a:pPr>
          <a:r>
            <a:rPr lang="de-DE" dirty="0"/>
            <a:t>6 Jahre</a:t>
          </a:r>
        </a:p>
      </dgm:t>
    </dgm:pt>
    <dgm:pt modelId="{0AE097F9-9DAC-004F-91FD-7A460F98146B}" type="parTrans" cxnId="{510535C1-AB1E-F04E-8497-7D94AF749375}">
      <dgm:prSet/>
      <dgm:spPr/>
      <dgm:t>
        <a:bodyPr/>
        <a:lstStyle/>
        <a:p>
          <a:endParaRPr lang="de-DE"/>
        </a:p>
      </dgm:t>
    </dgm:pt>
    <dgm:pt modelId="{A68DAC2C-63FA-E64B-BDD7-62CC60924D37}" type="sibTrans" cxnId="{510535C1-AB1E-F04E-8497-7D94AF749375}">
      <dgm:prSet/>
      <dgm:spPr/>
      <dgm:t>
        <a:bodyPr/>
        <a:lstStyle/>
        <a:p>
          <a:endParaRPr lang="de-DE"/>
        </a:p>
      </dgm:t>
    </dgm:pt>
    <dgm:pt modelId="{912B5F60-3E08-5042-8BAF-8C596FD2D9BC}">
      <dgm:prSet/>
      <dgm:spPr/>
      <dgm:t>
        <a:bodyPr/>
        <a:lstStyle/>
        <a:p>
          <a:pPr>
            <a:lnSpc>
              <a:spcPct val="100000"/>
            </a:lnSpc>
          </a:pPr>
          <a:r>
            <a:rPr lang="de-DE" dirty="0"/>
            <a:t>Überlebenswahrscheinlichkeit</a:t>
          </a:r>
        </a:p>
      </dgm:t>
    </dgm:pt>
    <dgm:pt modelId="{2E07759E-AA72-8C48-A62E-D4BDC092700E}" type="parTrans" cxnId="{9CCA4E68-297F-D642-B11B-1130D4620B4F}">
      <dgm:prSet/>
      <dgm:spPr/>
      <dgm:t>
        <a:bodyPr/>
        <a:lstStyle/>
        <a:p>
          <a:endParaRPr lang="de-DE"/>
        </a:p>
      </dgm:t>
    </dgm:pt>
    <dgm:pt modelId="{914F2C1A-72A0-3C46-8417-3F2A9FC064C6}" type="sibTrans" cxnId="{9CCA4E68-297F-D642-B11B-1130D4620B4F}">
      <dgm:prSet/>
      <dgm:spPr/>
      <dgm:t>
        <a:bodyPr/>
        <a:lstStyle/>
        <a:p>
          <a:endParaRPr lang="de-DE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  <dgm:pt modelId="{EFE1C512-51BA-4A2F-A2DB-B3380763B5B0}" type="pres">
      <dgm:prSet presAssocID="{E290DC33-8A1F-45A9-88AD-7B17122DDF51}" presName="compNode" presStyleCnt="0"/>
      <dgm:spPr/>
    </dgm:pt>
    <dgm:pt modelId="{346AF980-6D02-4178-833D-89D4016F90B6}" type="pres">
      <dgm:prSet presAssocID="{E290DC33-8A1F-45A9-88AD-7B17122DDF51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tethoscope"/>
        </a:ext>
      </dgm:extLst>
    </dgm:pt>
    <dgm:pt modelId="{FC457324-7F3E-47E6-BED1-F6C7D7613F01}" type="pres">
      <dgm:prSet presAssocID="{E290DC33-8A1F-45A9-88AD-7B17122DDF51}" presName="spaceRect" presStyleCnt="0"/>
      <dgm:spPr/>
    </dgm:pt>
    <dgm:pt modelId="{94BC8478-2613-4E64-A698-ED4B1B321216}" type="pres">
      <dgm:prSet presAssocID="{E290DC33-8A1F-45A9-88AD-7B17122DDF51}" presName="textRect" presStyleLbl="revTx" presStyleIdx="0" presStyleCnt="3">
        <dgm:presLayoutVars>
          <dgm:chMax val="1"/>
          <dgm:chPref val="1"/>
        </dgm:presLayoutVars>
      </dgm:prSet>
      <dgm:spPr/>
    </dgm:pt>
    <dgm:pt modelId="{1B5485C4-B4AD-4672-8426-EC25431217FA}" type="pres">
      <dgm:prSet presAssocID="{83C33C3B-3D9F-4086-B49F-4350862141A8}" presName="sibTrans" presStyleCnt="0"/>
      <dgm:spPr/>
    </dgm:pt>
    <dgm:pt modelId="{5CD17705-2AC1-6845-8BD0-DB9ED2B75DAC}" type="pres">
      <dgm:prSet presAssocID="{C7AFDA49-A86C-3F43-AA40-83B7B8E4C586}" presName="compNode" presStyleCnt="0"/>
      <dgm:spPr/>
    </dgm:pt>
    <dgm:pt modelId="{7BF5D7F3-F1F4-7D4A-915D-5F0808DB8B2A}" type="pres">
      <dgm:prSet presAssocID="{C7AFDA49-A86C-3F43-AA40-83B7B8E4C58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Uhr Silhouette"/>
        </a:ext>
      </dgm:extLst>
    </dgm:pt>
    <dgm:pt modelId="{6F0DCAA2-0B00-784D-8D26-1CD34B9FA951}" type="pres">
      <dgm:prSet presAssocID="{C7AFDA49-A86C-3F43-AA40-83B7B8E4C586}" presName="spaceRect" presStyleCnt="0"/>
      <dgm:spPr/>
    </dgm:pt>
    <dgm:pt modelId="{CA78489C-7E0A-714A-9F9D-AC29A762448C}" type="pres">
      <dgm:prSet presAssocID="{C7AFDA49-A86C-3F43-AA40-83B7B8E4C586}" presName="textRect" presStyleLbl="revTx" presStyleIdx="1" presStyleCnt="3">
        <dgm:presLayoutVars>
          <dgm:chMax val="1"/>
          <dgm:chPref val="1"/>
        </dgm:presLayoutVars>
      </dgm:prSet>
      <dgm:spPr/>
    </dgm:pt>
    <dgm:pt modelId="{016133CB-0285-FD4B-A1A2-1C0F9922DE93}" type="pres">
      <dgm:prSet presAssocID="{A68DAC2C-63FA-E64B-BDD7-62CC60924D37}" presName="sibTrans" presStyleCnt="0"/>
      <dgm:spPr/>
    </dgm:pt>
    <dgm:pt modelId="{B57C87D6-7068-144B-B980-04F296BD8541}" type="pres">
      <dgm:prSet presAssocID="{912B5F60-3E08-5042-8BAF-8C596FD2D9BC}" presName="compNode" presStyleCnt="0"/>
      <dgm:spPr/>
    </dgm:pt>
    <dgm:pt modelId="{EDF1441B-7831-594A-AA5D-643620BAC34A}" type="pres">
      <dgm:prSet presAssocID="{912B5F60-3E08-5042-8BAF-8C596FD2D9BC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Silhouette"/>
        </a:ext>
      </dgm:extLst>
    </dgm:pt>
    <dgm:pt modelId="{58CF217F-FC52-BE40-9906-58D473A8F864}" type="pres">
      <dgm:prSet presAssocID="{912B5F60-3E08-5042-8BAF-8C596FD2D9BC}" presName="spaceRect" presStyleCnt="0"/>
      <dgm:spPr/>
    </dgm:pt>
    <dgm:pt modelId="{8BEC2369-6811-5042-B9DB-AAB75CFE4DEF}" type="pres">
      <dgm:prSet presAssocID="{912B5F60-3E08-5042-8BAF-8C596FD2D9BC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C33B5631-8AF6-8840-AAF0-A9D366431712}" type="presOf" srcId="{C7AFDA49-A86C-3F43-AA40-83B7B8E4C586}" destId="{CA78489C-7E0A-714A-9F9D-AC29A762448C}" srcOrd="0" destOrd="0" presId="urn:microsoft.com/office/officeart/2018/2/layout/IconLabelList"/>
    <dgm:cxn modelId="{9CCA4E68-297F-D642-B11B-1130D4620B4F}" srcId="{FC9B44E3-00E6-4274-8709-71B47FA48355}" destId="{912B5F60-3E08-5042-8BAF-8C596FD2D9BC}" srcOrd="2" destOrd="0" parTransId="{2E07759E-AA72-8C48-A62E-D4BDC092700E}" sibTransId="{914F2C1A-72A0-3C46-8417-3F2A9FC064C6}"/>
    <dgm:cxn modelId="{0AE002B6-B78F-4F47-A40F-77A661C03DD0}" type="presOf" srcId="{912B5F60-3E08-5042-8BAF-8C596FD2D9BC}" destId="{8BEC2369-6811-5042-B9DB-AAB75CFE4DEF}" srcOrd="0" destOrd="0" presId="urn:microsoft.com/office/officeart/2018/2/layout/IconLabelList"/>
    <dgm:cxn modelId="{510535C1-AB1E-F04E-8497-7D94AF749375}" srcId="{FC9B44E3-00E6-4274-8709-71B47FA48355}" destId="{C7AFDA49-A86C-3F43-AA40-83B7B8E4C586}" srcOrd="1" destOrd="0" parTransId="{0AE097F9-9DAC-004F-91FD-7A460F98146B}" sibTransId="{A68DAC2C-63FA-E64B-BDD7-62CC60924D37}"/>
    <dgm:cxn modelId="{ADD44EC8-4847-4DBF-8B2E-61EBD205D6AB}" srcId="{FC9B44E3-00E6-4274-8709-71B47FA48355}" destId="{E290DC33-8A1F-45A9-88AD-7B17122DDF51}" srcOrd="0" destOrd="0" parTransId="{4035FADF-1D47-49CD-B605-C70E786D4118}" sibTransId="{83C33C3B-3D9F-4086-B49F-4350862141A8}"/>
    <dgm:cxn modelId="{AB26ACCA-9612-436A-BC50-9DF607825111}" type="presOf" srcId="{E290DC33-8A1F-45A9-88AD-7B17122DDF51}" destId="{94BC8478-2613-4E64-A698-ED4B1B321216}" srcOrd="0" destOrd="0" presId="urn:microsoft.com/office/officeart/2018/2/layout/IconLabelList"/>
    <dgm:cxn modelId="{2C6F78E4-B984-4B5B-A76D-F89CB3AB3ADA}" type="presOf" srcId="{FC9B44E3-00E6-4274-8709-71B47FA48355}" destId="{600F6803-48C9-4D9C-B985-38166702406D}" srcOrd="0" destOrd="0" presId="urn:microsoft.com/office/officeart/2018/2/layout/IconLabelList"/>
    <dgm:cxn modelId="{726F0DD5-A8AC-4343-BC77-24CF5E56DF05}" type="presParOf" srcId="{600F6803-48C9-4D9C-B985-38166702406D}" destId="{EFE1C512-51BA-4A2F-A2DB-B3380763B5B0}" srcOrd="0" destOrd="0" presId="urn:microsoft.com/office/officeart/2018/2/layout/IconLabelList"/>
    <dgm:cxn modelId="{FA5DCB2C-96C5-4B98-BFF7-DCBFED613FAB}" type="presParOf" srcId="{EFE1C512-51BA-4A2F-A2DB-B3380763B5B0}" destId="{346AF980-6D02-4178-833D-89D4016F90B6}" srcOrd="0" destOrd="0" presId="urn:microsoft.com/office/officeart/2018/2/layout/IconLabelList"/>
    <dgm:cxn modelId="{08F3A5F2-8483-4399-9806-D3F85EFE37E1}" type="presParOf" srcId="{EFE1C512-51BA-4A2F-A2DB-B3380763B5B0}" destId="{FC457324-7F3E-47E6-BED1-F6C7D7613F01}" srcOrd="1" destOrd="0" presId="urn:microsoft.com/office/officeart/2018/2/layout/IconLabelList"/>
    <dgm:cxn modelId="{56CEB565-10CA-4E1B-BF06-252D3F069F2F}" type="presParOf" srcId="{EFE1C512-51BA-4A2F-A2DB-B3380763B5B0}" destId="{94BC8478-2613-4E64-A698-ED4B1B321216}" srcOrd="2" destOrd="0" presId="urn:microsoft.com/office/officeart/2018/2/layout/IconLabelList"/>
    <dgm:cxn modelId="{F3257702-C8E4-442C-ACEA-7F1FAD89ED19}" type="presParOf" srcId="{600F6803-48C9-4D9C-B985-38166702406D}" destId="{1B5485C4-B4AD-4672-8426-EC25431217FA}" srcOrd="1" destOrd="0" presId="urn:microsoft.com/office/officeart/2018/2/layout/IconLabelList"/>
    <dgm:cxn modelId="{D0B0F601-36FC-5C49-8418-23C70393BFFD}" type="presParOf" srcId="{600F6803-48C9-4D9C-B985-38166702406D}" destId="{5CD17705-2AC1-6845-8BD0-DB9ED2B75DAC}" srcOrd="2" destOrd="0" presId="urn:microsoft.com/office/officeart/2018/2/layout/IconLabelList"/>
    <dgm:cxn modelId="{CB8E47D1-5DF0-4146-A673-43979AE089E1}" type="presParOf" srcId="{5CD17705-2AC1-6845-8BD0-DB9ED2B75DAC}" destId="{7BF5D7F3-F1F4-7D4A-915D-5F0808DB8B2A}" srcOrd="0" destOrd="0" presId="urn:microsoft.com/office/officeart/2018/2/layout/IconLabelList"/>
    <dgm:cxn modelId="{C2401DCF-DB7C-D143-B306-ED334356C55C}" type="presParOf" srcId="{5CD17705-2AC1-6845-8BD0-DB9ED2B75DAC}" destId="{6F0DCAA2-0B00-784D-8D26-1CD34B9FA951}" srcOrd="1" destOrd="0" presId="urn:microsoft.com/office/officeart/2018/2/layout/IconLabelList"/>
    <dgm:cxn modelId="{9FD9D15A-2E8F-1D4C-935A-1BEA7AED37E2}" type="presParOf" srcId="{5CD17705-2AC1-6845-8BD0-DB9ED2B75DAC}" destId="{CA78489C-7E0A-714A-9F9D-AC29A762448C}" srcOrd="2" destOrd="0" presId="urn:microsoft.com/office/officeart/2018/2/layout/IconLabelList"/>
    <dgm:cxn modelId="{B66F079F-3AC6-2B48-BE85-87C7E3BC8ED1}" type="presParOf" srcId="{600F6803-48C9-4D9C-B985-38166702406D}" destId="{016133CB-0285-FD4B-A1A2-1C0F9922DE93}" srcOrd="3" destOrd="0" presId="urn:microsoft.com/office/officeart/2018/2/layout/IconLabelList"/>
    <dgm:cxn modelId="{42BF7C38-4C46-E34C-BE85-56CED7C8C908}" type="presParOf" srcId="{600F6803-48C9-4D9C-B985-38166702406D}" destId="{B57C87D6-7068-144B-B980-04F296BD8541}" srcOrd="4" destOrd="0" presId="urn:microsoft.com/office/officeart/2018/2/layout/IconLabelList"/>
    <dgm:cxn modelId="{A186426E-6358-8440-BB56-E458E9FEE4A0}" type="presParOf" srcId="{B57C87D6-7068-144B-B980-04F296BD8541}" destId="{EDF1441B-7831-594A-AA5D-643620BAC34A}" srcOrd="0" destOrd="0" presId="urn:microsoft.com/office/officeart/2018/2/layout/IconLabelList"/>
    <dgm:cxn modelId="{1FEFAB67-C57D-FA41-BB56-55CC7365D168}" type="presParOf" srcId="{B57C87D6-7068-144B-B980-04F296BD8541}" destId="{58CF217F-FC52-BE40-9906-58D473A8F864}" srcOrd="1" destOrd="0" presId="urn:microsoft.com/office/officeart/2018/2/layout/IconLabelList"/>
    <dgm:cxn modelId="{FD9D0C87-CAC4-8046-851B-09A5522C5FA3}" type="presParOf" srcId="{B57C87D6-7068-144B-B980-04F296BD8541}" destId="{8BEC2369-6811-5042-B9DB-AAB75CFE4DE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05/8/layout/defaul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E290DC33-8A1F-45A9-88AD-7B17122DDF51}">
      <dgm:prSet/>
      <dgm:spPr/>
      <dgm:t>
        <a:bodyPr/>
        <a:lstStyle/>
        <a:p>
          <a:r>
            <a:rPr lang="de-DE" dirty="0"/>
            <a:t>Nicht-lineare Assoziation zwischen </a:t>
          </a:r>
          <a:r>
            <a:rPr lang="de-DE" dirty="0" err="1"/>
            <a:t>Kovariaten</a:t>
          </a:r>
          <a:r>
            <a:rPr lang="de-DE" dirty="0"/>
            <a:t> und Modell</a:t>
          </a:r>
          <a:endParaRPr lang="en-US" dirty="0"/>
        </a:p>
      </dgm:t>
    </dgm:pt>
    <dgm:pt modelId="{4035FADF-1D47-49CD-B605-C70E786D4118}" type="parTrans" cxnId="{ADD44EC8-4847-4DBF-8B2E-61EBD205D6AB}">
      <dgm:prSet/>
      <dgm:spPr/>
      <dgm:t>
        <a:bodyPr/>
        <a:lstStyle/>
        <a:p>
          <a:endParaRPr lang="en-US"/>
        </a:p>
      </dgm:t>
    </dgm:pt>
    <dgm:pt modelId="{83C33C3B-3D9F-4086-B49F-4350862141A8}" type="sibTrans" cxnId="{ADD44EC8-4847-4DBF-8B2E-61EBD205D6AB}">
      <dgm:prSet/>
      <dgm:spPr/>
      <dgm:t>
        <a:bodyPr/>
        <a:lstStyle/>
        <a:p>
          <a:endParaRPr lang="en-US"/>
        </a:p>
      </dgm:t>
    </dgm:pt>
    <dgm:pt modelId="{C7AFDA49-A86C-3F43-AA40-83B7B8E4C586}">
      <dgm:prSet/>
      <dgm:spPr/>
      <dgm:t>
        <a:bodyPr/>
        <a:lstStyle/>
        <a:p>
          <a:r>
            <a:rPr lang="de-DE" dirty="0"/>
            <a:t>Fallende Vorhersagegenauigkeit mit der Zeit</a:t>
          </a:r>
        </a:p>
      </dgm:t>
    </dgm:pt>
    <dgm:pt modelId="{0AE097F9-9DAC-004F-91FD-7A460F98146B}" type="parTrans" cxnId="{510535C1-AB1E-F04E-8497-7D94AF749375}">
      <dgm:prSet/>
      <dgm:spPr/>
      <dgm:t>
        <a:bodyPr/>
        <a:lstStyle/>
        <a:p>
          <a:endParaRPr lang="de-DE"/>
        </a:p>
      </dgm:t>
    </dgm:pt>
    <dgm:pt modelId="{A68DAC2C-63FA-E64B-BDD7-62CC60924D37}" type="sibTrans" cxnId="{510535C1-AB1E-F04E-8497-7D94AF749375}">
      <dgm:prSet/>
      <dgm:spPr/>
      <dgm:t>
        <a:bodyPr/>
        <a:lstStyle/>
        <a:p>
          <a:endParaRPr lang="de-DE"/>
        </a:p>
      </dgm:t>
    </dgm:pt>
    <dgm:pt modelId="{912B5F60-3E08-5042-8BAF-8C596FD2D9BC}">
      <dgm:prSet/>
      <dgm:spPr/>
      <dgm:t>
        <a:bodyPr/>
        <a:lstStyle/>
        <a:p>
          <a:r>
            <a:rPr lang="de-DE" dirty="0"/>
            <a:t>Komplexität der </a:t>
          </a:r>
          <a:r>
            <a:rPr lang="de-DE" dirty="0" err="1"/>
            <a:t>Survival</a:t>
          </a:r>
          <a:r>
            <a:rPr lang="de-DE" dirty="0"/>
            <a:t> Analysis Modelle</a:t>
          </a:r>
        </a:p>
      </dgm:t>
    </dgm:pt>
    <dgm:pt modelId="{2E07759E-AA72-8C48-A62E-D4BDC092700E}" type="parTrans" cxnId="{9CCA4E68-297F-D642-B11B-1130D4620B4F}">
      <dgm:prSet/>
      <dgm:spPr/>
      <dgm:t>
        <a:bodyPr/>
        <a:lstStyle/>
        <a:p>
          <a:endParaRPr lang="de-DE"/>
        </a:p>
      </dgm:t>
    </dgm:pt>
    <dgm:pt modelId="{914F2C1A-72A0-3C46-8417-3F2A9FC064C6}" type="sibTrans" cxnId="{9CCA4E68-297F-D642-B11B-1130D4620B4F}">
      <dgm:prSet/>
      <dgm:spPr/>
      <dgm:t>
        <a:bodyPr/>
        <a:lstStyle/>
        <a:p>
          <a:endParaRPr lang="de-DE"/>
        </a:p>
      </dgm:t>
    </dgm:pt>
    <dgm:pt modelId="{75C67570-51D4-6945-817E-03102F625B60}" type="pres">
      <dgm:prSet presAssocID="{FC9B44E3-00E6-4274-8709-71B47FA48355}" presName="diagram" presStyleCnt="0">
        <dgm:presLayoutVars>
          <dgm:dir/>
          <dgm:resizeHandles val="exact"/>
        </dgm:presLayoutVars>
      </dgm:prSet>
      <dgm:spPr/>
    </dgm:pt>
    <dgm:pt modelId="{347FD1B9-2055-2449-8AC4-3EBAEB140D1B}" type="pres">
      <dgm:prSet presAssocID="{E290DC33-8A1F-45A9-88AD-7B17122DDF51}" presName="node" presStyleLbl="node1" presStyleIdx="0" presStyleCnt="3">
        <dgm:presLayoutVars>
          <dgm:bulletEnabled val="1"/>
        </dgm:presLayoutVars>
      </dgm:prSet>
      <dgm:spPr/>
    </dgm:pt>
    <dgm:pt modelId="{A676D7A2-9810-FD42-8EAC-D4C4ED7528D1}" type="pres">
      <dgm:prSet presAssocID="{83C33C3B-3D9F-4086-B49F-4350862141A8}" presName="sibTrans" presStyleCnt="0"/>
      <dgm:spPr/>
    </dgm:pt>
    <dgm:pt modelId="{AD0A9CEB-2356-5D42-8054-EE1FF37D2F71}" type="pres">
      <dgm:prSet presAssocID="{C7AFDA49-A86C-3F43-AA40-83B7B8E4C586}" presName="node" presStyleLbl="node1" presStyleIdx="1" presStyleCnt="3">
        <dgm:presLayoutVars>
          <dgm:bulletEnabled val="1"/>
        </dgm:presLayoutVars>
      </dgm:prSet>
      <dgm:spPr/>
    </dgm:pt>
    <dgm:pt modelId="{F924DD54-A02E-2B49-A166-4DBB5DAB19B0}" type="pres">
      <dgm:prSet presAssocID="{A68DAC2C-63FA-E64B-BDD7-62CC60924D37}" presName="sibTrans" presStyleCnt="0"/>
      <dgm:spPr/>
    </dgm:pt>
    <dgm:pt modelId="{CDBEEB91-0F40-9742-8788-C444271A5DDC}" type="pres">
      <dgm:prSet presAssocID="{912B5F60-3E08-5042-8BAF-8C596FD2D9BC}" presName="node" presStyleLbl="node1" presStyleIdx="2" presStyleCnt="3">
        <dgm:presLayoutVars>
          <dgm:bulletEnabled val="1"/>
        </dgm:presLayoutVars>
      </dgm:prSet>
      <dgm:spPr/>
    </dgm:pt>
  </dgm:ptLst>
  <dgm:cxnLst>
    <dgm:cxn modelId="{981C491D-CDAD-2A41-AE03-C49AE48ADB6A}" type="presOf" srcId="{C7AFDA49-A86C-3F43-AA40-83B7B8E4C586}" destId="{AD0A9CEB-2356-5D42-8054-EE1FF37D2F71}" srcOrd="0" destOrd="0" presId="urn:microsoft.com/office/officeart/2005/8/layout/default"/>
    <dgm:cxn modelId="{9CCA4E68-297F-D642-B11B-1130D4620B4F}" srcId="{FC9B44E3-00E6-4274-8709-71B47FA48355}" destId="{912B5F60-3E08-5042-8BAF-8C596FD2D9BC}" srcOrd="2" destOrd="0" parTransId="{2E07759E-AA72-8C48-A62E-D4BDC092700E}" sibTransId="{914F2C1A-72A0-3C46-8417-3F2A9FC064C6}"/>
    <dgm:cxn modelId="{F11D628D-FFF5-074F-B8A1-E1BB3F3907DA}" type="presOf" srcId="{E290DC33-8A1F-45A9-88AD-7B17122DDF51}" destId="{347FD1B9-2055-2449-8AC4-3EBAEB140D1B}" srcOrd="0" destOrd="0" presId="urn:microsoft.com/office/officeart/2005/8/layout/default"/>
    <dgm:cxn modelId="{F0917FA5-D081-C24C-8739-9BBE8C2215CA}" type="presOf" srcId="{912B5F60-3E08-5042-8BAF-8C596FD2D9BC}" destId="{CDBEEB91-0F40-9742-8788-C444271A5DDC}" srcOrd="0" destOrd="0" presId="urn:microsoft.com/office/officeart/2005/8/layout/default"/>
    <dgm:cxn modelId="{510535C1-AB1E-F04E-8497-7D94AF749375}" srcId="{FC9B44E3-00E6-4274-8709-71B47FA48355}" destId="{C7AFDA49-A86C-3F43-AA40-83B7B8E4C586}" srcOrd="1" destOrd="0" parTransId="{0AE097F9-9DAC-004F-91FD-7A460F98146B}" sibTransId="{A68DAC2C-63FA-E64B-BDD7-62CC60924D37}"/>
    <dgm:cxn modelId="{ADD44EC8-4847-4DBF-8B2E-61EBD205D6AB}" srcId="{FC9B44E3-00E6-4274-8709-71B47FA48355}" destId="{E290DC33-8A1F-45A9-88AD-7B17122DDF51}" srcOrd="0" destOrd="0" parTransId="{4035FADF-1D47-49CD-B605-C70E786D4118}" sibTransId="{83C33C3B-3D9F-4086-B49F-4350862141A8}"/>
    <dgm:cxn modelId="{25760CCA-53B4-8B42-B9AD-2CF2F6300AF6}" type="presOf" srcId="{FC9B44E3-00E6-4274-8709-71B47FA48355}" destId="{75C67570-51D4-6945-817E-03102F625B60}" srcOrd="0" destOrd="0" presId="urn:microsoft.com/office/officeart/2005/8/layout/default"/>
    <dgm:cxn modelId="{E6802007-7C6C-8F4C-BBFE-E87D10322D7D}" type="presParOf" srcId="{75C67570-51D4-6945-817E-03102F625B60}" destId="{347FD1B9-2055-2449-8AC4-3EBAEB140D1B}" srcOrd="0" destOrd="0" presId="urn:microsoft.com/office/officeart/2005/8/layout/default"/>
    <dgm:cxn modelId="{4B900F58-6951-C64C-A55C-CAC005BFFA8F}" type="presParOf" srcId="{75C67570-51D4-6945-817E-03102F625B60}" destId="{A676D7A2-9810-FD42-8EAC-D4C4ED7528D1}" srcOrd="1" destOrd="0" presId="urn:microsoft.com/office/officeart/2005/8/layout/default"/>
    <dgm:cxn modelId="{4A311DB5-B696-784C-B2F0-6E758D27EBC8}" type="presParOf" srcId="{75C67570-51D4-6945-817E-03102F625B60}" destId="{AD0A9CEB-2356-5D42-8054-EE1FF37D2F71}" srcOrd="2" destOrd="0" presId="urn:microsoft.com/office/officeart/2005/8/layout/default"/>
    <dgm:cxn modelId="{618BAA76-E1DE-1D48-8DD9-1B8D8B2D8AF9}" type="presParOf" srcId="{75C67570-51D4-6945-817E-03102F625B60}" destId="{F924DD54-A02E-2B49-A166-4DBB5DAB19B0}" srcOrd="3" destOrd="0" presId="urn:microsoft.com/office/officeart/2005/8/layout/default"/>
    <dgm:cxn modelId="{BEDDDC74-6659-C948-B9F1-E5F21F4F5E9B}" type="presParOf" srcId="{75C67570-51D4-6945-817E-03102F625B60}" destId="{CDBEEB91-0F40-9742-8788-C444271A5DDC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2_2" csCatId="accent2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3_2" csCatId="accent3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accent0_3" csCatId="mainScheme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C9B44E3-00E6-4274-8709-71B47FA48355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600F6803-48C9-4D9C-B985-38166702406D}" type="pres">
      <dgm:prSet presAssocID="{FC9B44E3-00E6-4274-8709-71B47FA48355}" presName="root" presStyleCnt="0">
        <dgm:presLayoutVars>
          <dgm:dir/>
          <dgm:resizeHandles val="exact"/>
        </dgm:presLayoutVars>
      </dgm:prSet>
      <dgm:spPr/>
    </dgm:pt>
  </dgm:ptLst>
  <dgm:cxnLst>
    <dgm:cxn modelId="{2C6F78E4-B984-4B5B-A76D-F89CB3AB3ADA}" type="presOf" srcId="{FC9B44E3-00E6-4274-8709-71B47FA48355}" destId="{600F6803-48C9-4D9C-B985-38166702406D}" srcOrd="0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C41962-5A4A-4296-BCC1-3255C275C0D3}">
      <dsp:nvSpPr>
        <dsp:cNvPr id="0" name=""/>
        <dsp:cNvSpPr/>
      </dsp:nvSpPr>
      <dsp:spPr>
        <a:xfrm>
          <a:off x="114291" y="1231140"/>
          <a:ext cx="730263" cy="730263"/>
        </a:xfrm>
        <a:prstGeom prst="ellipse">
          <a:avLst/>
        </a:prstGeom>
        <a:solidFill>
          <a:schemeClr val="accent6">
            <a:lumMod val="20000"/>
            <a:lumOff val="8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4E483A-B5D1-4B16-B7F0-0E39D34BD302}">
      <dsp:nvSpPr>
        <dsp:cNvPr id="0" name=""/>
        <dsp:cNvSpPr/>
      </dsp:nvSpPr>
      <dsp:spPr>
        <a:xfrm>
          <a:off x="267647" y="1384495"/>
          <a:ext cx="423553" cy="423553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14EB1E-E20F-447D-850B-77269646CD2C}">
      <dsp:nvSpPr>
        <dsp:cNvPr id="0" name=""/>
        <dsp:cNvSpPr/>
      </dsp:nvSpPr>
      <dsp:spPr>
        <a:xfrm>
          <a:off x="1001041" y="1231140"/>
          <a:ext cx="1721336" cy="73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Motivation</a:t>
          </a:r>
          <a:endParaRPr lang="en-US" sz="1600" kern="1200" dirty="0"/>
        </a:p>
      </dsp:txBody>
      <dsp:txXfrm>
        <a:off x="1001041" y="1231140"/>
        <a:ext cx="1721336" cy="730263"/>
      </dsp:txXfrm>
    </dsp:sp>
    <dsp:sp modelId="{34315B92-BDC0-4E65-85C0-1A3BBD79463F}">
      <dsp:nvSpPr>
        <dsp:cNvPr id="0" name=""/>
        <dsp:cNvSpPr/>
      </dsp:nvSpPr>
      <dsp:spPr>
        <a:xfrm>
          <a:off x="3022307" y="1231140"/>
          <a:ext cx="730263" cy="730263"/>
        </a:xfrm>
        <a:prstGeom prst="ellipse">
          <a:avLst/>
        </a:prstGeom>
        <a:solidFill>
          <a:schemeClr val="accent4">
            <a:lumMod val="40000"/>
            <a:lumOff val="6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7612CB8-CC20-417B-A13C-8A2F26FB9B33}">
      <dsp:nvSpPr>
        <dsp:cNvPr id="0" name=""/>
        <dsp:cNvSpPr/>
      </dsp:nvSpPr>
      <dsp:spPr>
        <a:xfrm>
          <a:off x="3175662" y="1384495"/>
          <a:ext cx="423553" cy="423553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8E2BD56-7471-46D1-91B4-FB94612A4F26}">
      <dsp:nvSpPr>
        <dsp:cNvPr id="0" name=""/>
        <dsp:cNvSpPr/>
      </dsp:nvSpPr>
      <dsp:spPr>
        <a:xfrm>
          <a:off x="3909056" y="1231140"/>
          <a:ext cx="1721336" cy="73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Deskriptive Analyse der Daten</a:t>
          </a:r>
        </a:p>
      </dsp:txBody>
      <dsp:txXfrm>
        <a:off x="3909056" y="1231140"/>
        <a:ext cx="1721336" cy="730263"/>
      </dsp:txXfrm>
    </dsp:sp>
    <dsp:sp modelId="{513F85C9-902E-4031-975F-C527DEF73221}">
      <dsp:nvSpPr>
        <dsp:cNvPr id="0" name=""/>
        <dsp:cNvSpPr/>
      </dsp:nvSpPr>
      <dsp:spPr>
        <a:xfrm>
          <a:off x="114291" y="2764871"/>
          <a:ext cx="730263" cy="730263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B4610B-E262-4A69-8BD1-A43889391456}">
      <dsp:nvSpPr>
        <dsp:cNvPr id="0" name=""/>
        <dsp:cNvSpPr/>
      </dsp:nvSpPr>
      <dsp:spPr>
        <a:xfrm>
          <a:off x="267647" y="2918226"/>
          <a:ext cx="423553" cy="423553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B6703C-3639-42E2-B3BC-DEFF5E1BB098}">
      <dsp:nvSpPr>
        <dsp:cNvPr id="0" name=""/>
        <dsp:cNvSpPr/>
      </dsp:nvSpPr>
      <dsp:spPr>
        <a:xfrm>
          <a:off x="1001041" y="2764871"/>
          <a:ext cx="1721336" cy="73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Explorative Analyse der Daten</a:t>
          </a:r>
        </a:p>
      </dsp:txBody>
      <dsp:txXfrm>
        <a:off x="1001041" y="2764871"/>
        <a:ext cx="1721336" cy="730263"/>
      </dsp:txXfrm>
    </dsp:sp>
    <dsp:sp modelId="{10D82A2F-1CED-410C-AE94-894B97830789}">
      <dsp:nvSpPr>
        <dsp:cNvPr id="0" name=""/>
        <dsp:cNvSpPr/>
      </dsp:nvSpPr>
      <dsp:spPr>
        <a:xfrm>
          <a:off x="3022307" y="2764871"/>
          <a:ext cx="730263" cy="730263"/>
        </a:xfrm>
        <a:prstGeom prst="ellipse">
          <a:avLst/>
        </a:prstGeom>
        <a:solidFill>
          <a:schemeClr val="accent6">
            <a:lumMod val="60000"/>
            <a:lumOff val="4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031050E-FDD9-46BF-9C18-0E99B7D19024}">
      <dsp:nvSpPr>
        <dsp:cNvPr id="0" name=""/>
        <dsp:cNvSpPr/>
      </dsp:nvSpPr>
      <dsp:spPr>
        <a:xfrm>
          <a:off x="3175662" y="2918226"/>
          <a:ext cx="423553" cy="423553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AE334D-0303-4226-94BD-1C49FFF12089}">
      <dsp:nvSpPr>
        <dsp:cNvPr id="0" name=""/>
        <dsp:cNvSpPr/>
      </dsp:nvSpPr>
      <dsp:spPr>
        <a:xfrm>
          <a:off x="3909056" y="2764871"/>
          <a:ext cx="1721336" cy="73026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/>
            <a:t>Kritische Auseinandersetzung</a:t>
          </a:r>
        </a:p>
      </dsp:txBody>
      <dsp:txXfrm>
        <a:off x="3909056" y="2764871"/>
        <a:ext cx="1721336" cy="730263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8F4C8DF-6E23-DB4B-9F8A-B651A942BA06}">
      <dsp:nvSpPr>
        <dsp:cNvPr id="0" name=""/>
        <dsp:cNvSpPr/>
      </dsp:nvSpPr>
      <dsp:spPr>
        <a:xfrm>
          <a:off x="0" y="16209"/>
          <a:ext cx="3505494" cy="1193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 dirty="0"/>
            <a:t>Partial log-</a:t>
          </a:r>
          <a:r>
            <a:rPr lang="de-DE" sz="3000" kern="1200" dirty="0" err="1"/>
            <a:t>likelihood</a:t>
          </a:r>
          <a:r>
            <a:rPr lang="de-DE" sz="3000" kern="1200" dirty="0"/>
            <a:t>: -1127.44</a:t>
          </a:r>
          <a:endParaRPr lang="en-US" sz="3000" kern="1200" dirty="0"/>
        </a:p>
      </dsp:txBody>
      <dsp:txXfrm>
        <a:off x="58257" y="74466"/>
        <a:ext cx="3388980" cy="1076886"/>
      </dsp:txXfrm>
    </dsp:sp>
    <dsp:sp modelId="{518D69BC-E3A2-1341-83FE-1D6AE09A1D48}">
      <dsp:nvSpPr>
        <dsp:cNvPr id="0" name=""/>
        <dsp:cNvSpPr/>
      </dsp:nvSpPr>
      <dsp:spPr>
        <a:xfrm>
          <a:off x="0" y="1296009"/>
          <a:ext cx="3505494" cy="1193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Concordance: 0.77</a:t>
          </a:r>
          <a:endParaRPr lang="de-DE" sz="3000" kern="1200" dirty="0"/>
        </a:p>
      </dsp:txBody>
      <dsp:txXfrm>
        <a:off x="58257" y="1354266"/>
        <a:ext cx="3388980" cy="1076886"/>
      </dsp:txXfrm>
    </dsp:sp>
    <dsp:sp modelId="{8F063BF4-18A3-9347-ABB6-96D68AD34B6F}">
      <dsp:nvSpPr>
        <dsp:cNvPr id="0" name=""/>
        <dsp:cNvSpPr/>
      </dsp:nvSpPr>
      <dsp:spPr>
        <a:xfrm>
          <a:off x="0" y="2575809"/>
          <a:ext cx="3505494" cy="1193400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3000" kern="1200"/>
            <a:t>Partial AIC: 2264.89</a:t>
          </a:r>
          <a:endParaRPr lang="de-DE" sz="3000" kern="1200" dirty="0"/>
        </a:p>
      </dsp:txBody>
      <dsp:txXfrm>
        <a:off x="58257" y="2634066"/>
        <a:ext cx="3388980" cy="107688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6AF980-6D02-4178-833D-89D4016F90B6}">
      <dsp:nvSpPr>
        <dsp:cNvPr id="0" name=""/>
        <dsp:cNvSpPr/>
      </dsp:nvSpPr>
      <dsp:spPr>
        <a:xfrm>
          <a:off x="1302749" y="1357112"/>
          <a:ext cx="1540687" cy="15406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94BC8478-2613-4E64-A698-ED4B1B321216}">
      <dsp:nvSpPr>
        <dsp:cNvPr id="0" name=""/>
        <dsp:cNvSpPr/>
      </dsp:nvSpPr>
      <dsp:spPr>
        <a:xfrm>
          <a:off x="361218" y="3296746"/>
          <a:ext cx="34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Patienten mit Herzkrankheit 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ab Einweisung</a:t>
          </a:r>
          <a:endParaRPr lang="en-US" sz="1900" kern="1200" dirty="0"/>
        </a:p>
      </dsp:txBody>
      <dsp:txXfrm>
        <a:off x="361218" y="3296746"/>
        <a:ext cx="3423750" cy="720000"/>
      </dsp:txXfrm>
    </dsp:sp>
    <dsp:sp modelId="{7BF5D7F3-F1F4-7D4A-915D-5F0808DB8B2A}">
      <dsp:nvSpPr>
        <dsp:cNvPr id="0" name=""/>
        <dsp:cNvSpPr/>
      </dsp:nvSpPr>
      <dsp:spPr>
        <a:xfrm>
          <a:off x="5325656" y="1357112"/>
          <a:ext cx="1540687" cy="15406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CA78489C-7E0A-714A-9F9D-AC29A762448C}">
      <dsp:nvSpPr>
        <dsp:cNvPr id="0" name=""/>
        <dsp:cNvSpPr/>
      </dsp:nvSpPr>
      <dsp:spPr>
        <a:xfrm>
          <a:off x="4384124" y="3296746"/>
          <a:ext cx="34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Betrachtungszeitraum: </a:t>
          </a:r>
        </a:p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6 Jahre</a:t>
          </a:r>
        </a:p>
      </dsp:txBody>
      <dsp:txXfrm>
        <a:off x="4384124" y="3296746"/>
        <a:ext cx="3423750" cy="720000"/>
      </dsp:txXfrm>
    </dsp:sp>
    <dsp:sp modelId="{EDF1441B-7831-594A-AA5D-643620BAC34A}">
      <dsp:nvSpPr>
        <dsp:cNvPr id="0" name=""/>
        <dsp:cNvSpPr/>
      </dsp:nvSpPr>
      <dsp:spPr>
        <a:xfrm>
          <a:off x="9348562" y="1357112"/>
          <a:ext cx="1540687" cy="15406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</dsp:sp>
    <dsp:sp modelId="{8BEC2369-6811-5042-B9DB-AAB75CFE4DEF}">
      <dsp:nvSpPr>
        <dsp:cNvPr id="0" name=""/>
        <dsp:cNvSpPr/>
      </dsp:nvSpPr>
      <dsp:spPr>
        <a:xfrm>
          <a:off x="8407031" y="3296746"/>
          <a:ext cx="34237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445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900" kern="1200" dirty="0"/>
            <a:t>Überlebenswahrscheinlichkeit</a:t>
          </a:r>
        </a:p>
      </dsp:txBody>
      <dsp:txXfrm>
        <a:off x="8407031" y="3296746"/>
        <a:ext cx="3423750" cy="720000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47FD1B9-2055-2449-8AC4-3EBAEB140D1B}">
      <dsp:nvSpPr>
        <dsp:cNvPr id="0" name=""/>
        <dsp:cNvSpPr/>
      </dsp:nvSpPr>
      <dsp:spPr>
        <a:xfrm>
          <a:off x="807906" y="3029"/>
          <a:ext cx="1889680" cy="113380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Nicht-lineare Assoziation zwischen </a:t>
          </a:r>
          <a:r>
            <a:rPr lang="de-DE" sz="1500" kern="1200" dirty="0" err="1"/>
            <a:t>Kovariaten</a:t>
          </a:r>
          <a:r>
            <a:rPr lang="de-DE" sz="1500" kern="1200" dirty="0"/>
            <a:t> und Modell</a:t>
          </a:r>
          <a:endParaRPr lang="en-US" sz="1500" kern="1200" dirty="0"/>
        </a:p>
      </dsp:txBody>
      <dsp:txXfrm>
        <a:off x="807906" y="3029"/>
        <a:ext cx="1889680" cy="1133808"/>
      </dsp:txXfrm>
    </dsp:sp>
    <dsp:sp modelId="{AD0A9CEB-2356-5D42-8054-EE1FF37D2F71}">
      <dsp:nvSpPr>
        <dsp:cNvPr id="0" name=""/>
        <dsp:cNvSpPr/>
      </dsp:nvSpPr>
      <dsp:spPr>
        <a:xfrm>
          <a:off x="807906" y="1325805"/>
          <a:ext cx="1889680" cy="1133808"/>
        </a:xfrm>
        <a:prstGeom prst="rect">
          <a:avLst/>
        </a:prstGeom>
        <a:gradFill rotWithShape="0">
          <a:gsLst>
            <a:gs pos="0">
              <a:schemeClr val="accent2">
                <a:hueOff val="-727682"/>
                <a:satOff val="-41964"/>
                <a:lumOff val="431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727682"/>
                <a:satOff val="-41964"/>
                <a:lumOff val="431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727682"/>
                <a:satOff val="-41964"/>
                <a:lumOff val="431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Fallende Vorhersagegenauigkeit mit der Zeit</a:t>
          </a:r>
        </a:p>
      </dsp:txBody>
      <dsp:txXfrm>
        <a:off x="807906" y="1325805"/>
        <a:ext cx="1889680" cy="1133808"/>
      </dsp:txXfrm>
    </dsp:sp>
    <dsp:sp modelId="{CDBEEB91-0F40-9742-8788-C444271A5DDC}">
      <dsp:nvSpPr>
        <dsp:cNvPr id="0" name=""/>
        <dsp:cNvSpPr/>
      </dsp:nvSpPr>
      <dsp:spPr>
        <a:xfrm>
          <a:off x="807906" y="2648581"/>
          <a:ext cx="1889680" cy="1133808"/>
        </a:xfrm>
        <a:prstGeom prst="rect">
          <a:avLst/>
        </a:prstGeom>
        <a:gradFill rotWithShape="0">
          <a:gsLst>
            <a:gs pos="0">
              <a:schemeClr val="accent2">
                <a:hueOff val="-1455363"/>
                <a:satOff val="-83928"/>
                <a:lumOff val="862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-1455363"/>
                <a:satOff val="-83928"/>
                <a:lumOff val="862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-1455363"/>
                <a:satOff val="-83928"/>
                <a:lumOff val="862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Komplexität der </a:t>
          </a:r>
          <a:r>
            <a:rPr lang="de-DE" sz="1500" kern="1200" dirty="0" err="1"/>
            <a:t>Survival</a:t>
          </a:r>
          <a:r>
            <a:rPr lang="de-DE" sz="1500" kern="1200" dirty="0"/>
            <a:t> Analysis Modelle</a:t>
          </a:r>
        </a:p>
      </dsp:txBody>
      <dsp:txXfrm>
        <a:off x="807906" y="2648581"/>
        <a:ext cx="1889680" cy="1133808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CircleList">
  <dgm:title val="Icon Circle List"/>
  <dgm:desc val="Use to show non-sequential or grouped chunks of information accompanied by related visuals. Circular shapes can hold an icon or small picture and corresponding text box shows Level 1 text. Works best for icons or small pictures with medium-length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alg type="sp"/>
    <dgm:shape xmlns:r="http://schemas.openxmlformats.org/officeDocument/2006/relationships" r:blip="">
      <dgm:adjLst/>
    </dgm:shape>
    <dgm:presOf/>
    <dgm:choose name="Name0">
      <dgm:if name="Name1" axis="ch" ptType="node" func="cnt" op="lte" val="3">
        <dgm:constrLst>
          <dgm:constr type="w" for="ch" forName="container" refType="w"/>
          <dgm:constr type="h" for="ch" forName="container" refType="h" fact="0.4"/>
        </dgm:constrLst>
      </dgm:if>
      <dgm:else name="Name2">
        <dgm:constrLst>
          <dgm:constr type="w" for="ch" forName="container" refType="w"/>
          <dgm:constr type="h" for="ch" forName="container" refType="h"/>
        </dgm:constrLst>
      </dgm:else>
    </dgm:choose>
    <dgm:ruleLst>
      <dgm:rule type="h" for="ch" forName="container" val="INF" fact="NaN" max="NaN"/>
    </dgm:ruleLst>
    <dgm:layoutNode name="container">
      <dgm:varLst>
        <dgm:dir/>
        <dgm:resizeHandles val="exact"/>
      </dgm:varLst>
      <dgm:choose name="Name3">
        <dgm:if name="Name4" axis="self" func="var" arg="dir" op="equ" val="norm">
          <dgm:alg type="snake">
            <dgm:param type="grDir" val="tL"/>
            <dgm:param type="flowDir" val="row"/>
            <dgm:param type="contDir" val="sameDir"/>
          </dgm:alg>
        </dgm:if>
        <dgm:else name="Name5">
          <dgm:alg type="snake">
            <dgm:param type="grDir" val="tR"/>
            <dgm:param type="flowDir" val="row"/>
            <dgm:param type="contDir" val="sameDi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Node" refType="w"/>
        <dgm:constr type="h" for="ch" forName="compNode" refType="w" fact="0.28"/>
        <dgm:constr type="w" for="ch" forName="sibTrans" refType="w" refFor="ch" refForName="compNode" fact="0.115"/>
        <dgm:constr type="sp" refType="h" op="equ" fact="0.17"/>
        <dgm:constr type="primFontSz" for="des" ptType="node" op="equ" val="24"/>
        <dgm:constr type="h" for="des" forName="compNode" op="equ"/>
        <dgm:constr type="h" for="des" forName="iconBgRect" op="equ"/>
      </dgm:constrLst>
      <dgm:ruleLst>
        <dgm:rule type="w" for="ch" forName="compNode" val="60" fact="NaN" max="NaN"/>
      </dgm:ruleLst>
      <dgm:forEach name="Name6" axis="ch" ptType="node">
        <dgm:layoutNode name="compNode">
          <dgm:alg type="composite"/>
          <dgm:shape xmlns:r="http://schemas.openxmlformats.org/officeDocument/2006/relationships" r:blip="">
            <dgm:adjLst/>
          </dgm:shape>
          <dgm:presOf axis="self"/>
          <dgm:constrLst>
            <dgm:constr type="w" for="ch" forName="iconBgRect" refType="w" fact="0.28"/>
            <dgm:constr type="h" for="ch" forName="iconBgRect" refType="w" refFor="ch" refForName="iconBgRect"/>
            <dgm:constr type="t" for="ch" forName="iconBgRect"/>
            <dgm:constr type="l" for="ch" forName="iconBgRect"/>
            <dgm:constr type="w" for="ch" forName="iconRect" refType="w" refFor="ch" refForName="iconBgRect" fact="0.58"/>
            <dgm:constr type="h" for="ch" forName="iconRect" refType="w" refFor="ch" refForName="iconRect"/>
            <dgm:constr type="ctrX" for="ch" forName="iconRect" refType="ctrX" refFor="ch" refForName="iconBgRect"/>
            <dgm:constr type="ctrY" for="ch" forName="iconRect" refType="ctrY" refFor="ch" refForName="iconBgRect"/>
            <dgm:constr type="w" for="ch" forName="spaceRect" refType="w" fact="0.06"/>
            <dgm:constr type="h" for="ch" forName="spaceRect" refType="h" refFor="ch" refForName="iconBgRect"/>
            <dgm:constr type="t" for="ch" forName="spaceRect" refType="t" refFor="ch" refForName="iconBgRect"/>
            <dgm:constr type="l" for="ch" forName="spaceRect" refType="r" refFor="ch" refForName="iconBgRect"/>
            <dgm:constr type="h" for="ch" forName="textRect" refType="h" refFor="ch" refForName="iconBgRect"/>
            <dgm:constr type="t" for="ch" forName="textRect" refType="t" refFor="ch" refForName="iconBgRect"/>
            <dgm:constr type="l" for="ch" forName="textRect" refType="r" refFor="ch" refForName="spaceRect"/>
          </dgm:constrLst>
          <dgm:ruleLst/>
          <dgm:layoutNode name="iconBgRect" styleLbl="bgShp">
            <dgm:alg type="sp"/>
            <dgm:shape xmlns:r="http://schemas.openxmlformats.org/officeDocument/2006/relationships" type="ellipse" r:blip="">
              <dgm:adjLst/>
            </dgm:shape>
            <dgm:presOf/>
            <dgm:constrLst/>
            <dgm:ruleLst/>
          </dgm:layoutNode>
          <dgm:layoutNode name="iconRect" styleLbl="node1">
            <dgm:alg type="sp"/>
            <dgm:shape xmlns:r="http://schemas.openxmlformats.org/officeDocument/2006/relationships" type="rect" r:blip="" blipPhldr="1">
              <dgm:adjLst/>
            </dgm:shape>
            <dgm:presOf/>
            <dgm:constrLst/>
            <dgm:ruleLst/>
          </dgm:layoutNode>
          <dgm:layoutNode name="spaceRect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textRect" styleLbl="revTx">
            <dgm:varLst>
              <dgm:chMax val="1"/>
              <dgm:chPref val="1"/>
            </dgm:varLst>
            <dgm:choose name="Name7">
              <dgm:if name="Name8" func="var" arg="dir" op="equ" val="norm">
                <dgm:alg type="tx">
                  <dgm:param type="txAnchorVert" val="mid"/>
                  <dgm:param type="parTxLTRAlign" val="l"/>
                  <dgm:param type="shpTxLTRAlignCh" val="l"/>
                  <dgm:param type="parTxRTLAlign" val="l"/>
                  <dgm:param type="shpTxRTLAlignCh" val="l"/>
                </dgm:alg>
              </dgm:if>
              <dgm:else name="Name9">
                <dgm:alg type="tx">
                  <dgm:param type="txAnchorVert" val="mid"/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11" fact="NaN" max="NaN"/>
            </dgm:ruleLst>
          </dgm:layoutNode>
        </dgm:layoutNode>
        <dgm:forEach name="Name10" axis="followSib" ptType="sibTrans" cnt="1">
          <dgm:layoutNode name="sibTrans">
            <dgm:alg type="sp"/>
            <dgm:shape xmlns:r="http://schemas.openxmlformats.org/officeDocument/2006/relationships" type="rect" r:blip="" hideGeom="1">
              <dgm:adjLst/>
            </dgm:shape>
            <dgm:presOf axis="self"/>
            <dgm:constrLst/>
            <dgm:ruleLst/>
          </dgm:layoutNode>
        </dgm:forEach>
      </dgm:forEach>
    </dgm:layoutNode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242BE2-F181-5B44-AD81-BE2F6626AB05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7003A4-DF3F-3A4C-847B-94C1DDAB1DEA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6450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Mean</a:t>
            </a:r>
            <a:r>
              <a:rPr lang="de-DE" dirty="0"/>
              <a:t> </a:t>
            </a:r>
            <a:r>
              <a:rPr lang="de-DE" dirty="0" err="1"/>
              <a:t>zB</a:t>
            </a:r>
            <a:r>
              <a:rPr lang="de-DE" dirty="0"/>
              <a:t> bei CVD 75% der Patienten hatten CVD, </a:t>
            </a:r>
            <a:r>
              <a:rPr lang="de-DE" dirty="0" err="1"/>
              <a:t>Druchschnittsalter</a:t>
            </a:r>
            <a:r>
              <a:rPr lang="de-DE" dirty="0"/>
              <a:t>: 69 Jahre, Gender: 40% weiblich, FSTAT -&gt; unser Event(Tod): 43%(215) gestorben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125969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Ausschnitt der Daten, die ersten 5 Studienteilnehmer</a:t>
            </a:r>
          </a:p>
          <a:p>
            <a:r>
              <a:rPr lang="de-DE" dirty="0"/>
              <a:t>HR -&gt; </a:t>
            </a:r>
            <a:r>
              <a:rPr lang="de-DE" dirty="0" err="1"/>
              <a:t>heartrate</a:t>
            </a:r>
            <a:endParaRPr lang="de-DE" dirty="0"/>
          </a:p>
          <a:p>
            <a:r>
              <a:rPr lang="de-DE" dirty="0"/>
              <a:t>SYSBP -&gt; systolischer Blutdruck</a:t>
            </a:r>
          </a:p>
          <a:p>
            <a:r>
              <a:rPr lang="de-DE" dirty="0" err="1"/>
              <a:t>Diasbp</a:t>
            </a:r>
            <a:r>
              <a:rPr lang="de-DE" dirty="0"/>
              <a:t> -&gt; diastolischer Blutdruck</a:t>
            </a:r>
          </a:p>
          <a:p>
            <a:r>
              <a:rPr lang="de-DE" dirty="0"/>
              <a:t>CHF -&gt; Herzinsuffizienz</a:t>
            </a:r>
          </a:p>
          <a:p>
            <a:r>
              <a:rPr lang="de-DE" dirty="0"/>
              <a:t>CVD -&gt; Kardiovaskuläre Erkrankung </a:t>
            </a:r>
          </a:p>
          <a:p>
            <a:r>
              <a:rPr lang="de-DE" dirty="0"/>
              <a:t>SHO -&gt; </a:t>
            </a:r>
            <a:r>
              <a:rPr lang="de-DE" dirty="0" err="1"/>
              <a:t>Kardiogener</a:t>
            </a:r>
            <a:r>
              <a:rPr lang="de-DE" dirty="0"/>
              <a:t> Schock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85148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Korrelationstabelle -  dunkellila hohe Korrelation, gelb hohe negative Korrelation. Bedeutung: Der eine Wert bedingt den anderen. Werte mit hohen Korrelationen wurden herausgefiltert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536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Grafische Verteilung der Attribute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222851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Es gab 3 Eintrittszeitpunkte in die Studie. Die meisten Attribute sind kontinuierlich verteilt, die eingekreisten zeigen die 3 Eintrittszeitpunkte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Zu spät aufgefallen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6731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Zu spät aufgefallen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1272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1. Zu spät aufgefallen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7003A4-DF3F-3A4C-847B-94C1DDAB1DEA}" type="slidenum">
              <a:rPr lang="de-DE" smtClean="0"/>
              <a:t>25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499543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E9D86CC-E923-4F57-960E-206ACED6B9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2D2832EA-B96E-44DA-9F27-6DA6AF5A6E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D889962-8D18-4E62-A843-C7E3EC4C5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A92D02-99C4-42BA-8B05-D8FBAA438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7CE3685-E8CF-4D5F-AD3F-2050D1E1B3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47978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6D8BA33-D055-4235-98EC-19539EA87B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128F3E7A-1FCB-4BD0-92AD-FB073B9DB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8FAC418-3F72-42F9-B485-02709CA725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6821DAD-8646-4D5E-9ECF-6ACB0FC239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E4546E2A-AD98-479A-BC23-185251FA36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45504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56411DD1-7C7E-4C50-8D9B-287D48FE79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8037F28A-189A-43FB-8418-5066EA183E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41B4B10A-6AB2-4FD2-BFB9-03BF3405C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F82E1A-5872-46F9-BD19-4CD331F42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0A3EBF5-12EC-4432-A67F-8AA6A2724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52059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8B67F8-287C-4E23-81C9-396DEC37A2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CEED773-ECB0-4A7F-B719-A01413A728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AE76FDB-9648-4A1B-8F64-91E6B3189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B7DEED8-EBEF-455C-BF1A-5CE9556B5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AA924D-2F67-4B15-A8A0-44D5B260D7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F0C8F82B-A6E0-4262-8576-AFC94AE163B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995700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561CE9D-D672-4F39-8635-72CB37D200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C8E9D7EE-D70F-408C-A5EB-90A9963A12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4154821-C102-45DD-83D9-0A18CE234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BF69D5B-AC35-4F89-AA02-673244C43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BF50346E-2EBB-40ED-B81C-C89EFB5BA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E1312B64-A7DA-488C-832F-FB45BB12F26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43324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EA6CC3-FBAE-4718-825D-0EA16A8945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D92F159-147A-4A6D-B7EA-8095309C3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334ABD2E-9E78-4276-85E6-F9AAF2F6B2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34322A6-6D4F-48DA-8574-1F7F3DC93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A326D39-5F55-4661-A12F-670384F3C1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ED06195-9702-4E61-894E-476C4A0FC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31C06180-BF1A-4547-93EA-11328FBBB285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2032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4C1E66F-9BCC-4AC9-A802-3F3690952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CC27A58-1FD7-41F5-AAB4-605DDC347B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66C23865-C190-4C26-8A04-DFA7285D2FF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0A5DD5E-7E9F-44D1-BA33-6BA0C5390B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76712758-2AC6-4C66-8C8B-267B83B670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0450585B-0860-4E63-BFF7-5A3AF6BDA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B7E5DAF5-338F-4A47-BC9D-C6AEC47F6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17B1807A-3893-4327-A805-60AF553C9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4D11E491-3038-D345-B981-4AE7063A2E23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926901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F64D4F3-A7E7-46E6-9F48-95A1AC25F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C01AF3B0-1E94-4E68-9210-468D4B490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249E119-AB32-4C30-B2D4-B69004D8B2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C0638A1-68B0-4BD3-BCE7-BD96BC96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5052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F9238E05-5613-46AC-A650-3CE0534CE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0929806-5BB5-4CC2-9061-65A2FAE3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4853E2D-9316-4713-9114-61F668FF9F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8887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B3319FC-057C-4394-9ADD-AD55C99EE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21B3FD-0273-4062-A194-5804B6919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1E87806A-214E-4B3A-A4D2-0047A48C94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4018BD8-D789-4D94-A5E3-1FA79C495C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395962A-0918-4D50-BB52-973A55E96F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94326D2B-C2C4-480C-8AA0-BEE0A6D5F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72552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11B50D5-E7FD-4A2E-8A2C-B8EC7904E8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2CF8784E-D470-4D42-A235-5D5DDEF64FE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7434799A-71E8-4409-9C78-B831505947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BDF9FCFE-4917-4D8B-B8B7-222B1054B8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54B78689-B8ED-4DA3-9985-5F257FFCB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B30FD886-D645-45B6-A173-E55ACAAA11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3957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B2457945-28B0-441C-AE3D-90D1ADFFE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7E1D350-8A52-413E-BDD2-D32C7E038F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C7ECC49-C467-4879-BE8F-86D0771D9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AB0F6-F1BC-4980-B884-3664369A758D}" type="datetimeFigureOut">
              <a:rPr lang="de-DE" smtClean="0"/>
              <a:t>11.07.21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873612B-D7C0-4327-9A75-F21F4A95F6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2B74975-D83C-4692-A578-9DE28E0B1D6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15DCC5-288E-4BDA-995C-47A69D91BB06}" type="slidenum">
              <a:rPr lang="de-DE" smtClean="0"/>
              <a:t>‹Nr.›</a:t>
            </a:fld>
            <a:endParaRPr lang="de-DE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15890929-38BE-449A-96B0-A96E8B1C9A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49" r="1625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828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4.svg"/><Relationship Id="rId7" Type="http://schemas.openxmlformats.org/officeDocument/2006/relationships/diagramColors" Target="../diagrams/colors6.xm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27.svg"/><Relationship Id="rId7" Type="http://schemas.openxmlformats.org/officeDocument/2006/relationships/diagramColors" Target="../diagrams/colors8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3" Type="http://schemas.openxmlformats.org/officeDocument/2006/relationships/image" Target="../media/image30.svg"/><Relationship Id="rId7" Type="http://schemas.openxmlformats.org/officeDocument/2006/relationships/diagramColors" Target="../diagrams/colors10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0.xml"/><Relationship Id="rId5" Type="http://schemas.openxmlformats.org/officeDocument/2006/relationships/diagramLayout" Target="../diagrams/layout10.xml"/><Relationship Id="rId4" Type="http://schemas.openxmlformats.org/officeDocument/2006/relationships/diagramData" Target="../diagrams/data10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3" Type="http://schemas.openxmlformats.org/officeDocument/2006/relationships/diagramLayout" Target="../diagrams/layout11.xml"/><Relationship Id="rId7" Type="http://schemas.openxmlformats.org/officeDocument/2006/relationships/image" Target="../media/image31.png"/><Relationship Id="rId2" Type="http://schemas.openxmlformats.org/officeDocument/2006/relationships/diagramData" Target="../diagrams/data1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1.xml"/><Relationship Id="rId5" Type="http://schemas.openxmlformats.org/officeDocument/2006/relationships/diagramColors" Target="../diagrams/colors11.xml"/><Relationship Id="rId4" Type="http://schemas.openxmlformats.org/officeDocument/2006/relationships/diagramQuickStyle" Target="../diagrams/quickStyle11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2.xml"/><Relationship Id="rId3" Type="http://schemas.openxmlformats.org/officeDocument/2006/relationships/image" Target="../media/image34.svg"/><Relationship Id="rId7" Type="http://schemas.openxmlformats.org/officeDocument/2006/relationships/diagramColors" Target="../diagrams/colors12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2.xml"/><Relationship Id="rId5" Type="http://schemas.openxmlformats.org/officeDocument/2006/relationships/diagramLayout" Target="../diagrams/layout12.xml"/><Relationship Id="rId4" Type="http://schemas.openxmlformats.org/officeDocument/2006/relationships/diagramData" Target="../diagrams/data1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svg"/><Relationship Id="rId3" Type="http://schemas.openxmlformats.org/officeDocument/2006/relationships/diagramLayout" Target="../diagrams/layout13.xml"/><Relationship Id="rId7" Type="http://schemas.openxmlformats.org/officeDocument/2006/relationships/image" Target="../media/image35.pn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svg"/><Relationship Id="rId3" Type="http://schemas.openxmlformats.org/officeDocument/2006/relationships/diagramLayout" Target="../diagrams/layout14.xml"/><Relationship Id="rId7" Type="http://schemas.openxmlformats.org/officeDocument/2006/relationships/image" Target="../media/image37.png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svg"/><Relationship Id="rId3" Type="http://schemas.openxmlformats.org/officeDocument/2006/relationships/diagramLayout" Target="../diagrams/layout15.xml"/><Relationship Id="rId7" Type="http://schemas.openxmlformats.org/officeDocument/2006/relationships/image" Target="../media/image39.png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diagramLayout" Target="../diagrams/layout16.xml"/><Relationship Id="rId7" Type="http://schemas.openxmlformats.org/officeDocument/2006/relationships/image" Target="../media/image41.png"/><Relationship Id="rId2" Type="http://schemas.openxmlformats.org/officeDocument/2006/relationships/diagramData" Target="../diagrams/data1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6.xml"/><Relationship Id="rId5" Type="http://schemas.openxmlformats.org/officeDocument/2006/relationships/diagramColors" Target="../diagrams/colors16.xml"/><Relationship Id="rId4" Type="http://schemas.openxmlformats.org/officeDocument/2006/relationships/diagramQuickStyle" Target="../diagrams/quickStyle16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Relationship Id="rId9" Type="http://schemas.openxmlformats.org/officeDocument/2006/relationships/image" Target="../media/image44.svg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openxmlformats.org/officeDocument/2006/relationships/image" Target="../media/image46.svg"/><Relationship Id="rId7" Type="http://schemas.openxmlformats.org/officeDocument/2006/relationships/diagramColors" Target="../diagrams/colors1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2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openxmlformats.org/officeDocument/2006/relationships/image" Target="../media/image48.svg"/><Relationship Id="rId7" Type="http://schemas.openxmlformats.org/officeDocument/2006/relationships/diagramColors" Target="../diagrams/colors19.xm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jpeg"/><Relationship Id="rId4" Type="http://schemas.openxmlformats.org/officeDocument/2006/relationships/image" Target="../media/image50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0.xml"/><Relationship Id="rId3" Type="http://schemas.openxmlformats.org/officeDocument/2006/relationships/image" Target="../media/image52.png"/><Relationship Id="rId7" Type="http://schemas.openxmlformats.org/officeDocument/2006/relationships/diagramQuickStyle" Target="../diagrams/quickStyle20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0.xml"/><Relationship Id="rId5" Type="http://schemas.openxmlformats.org/officeDocument/2006/relationships/diagramData" Target="../diagrams/data20.xml"/><Relationship Id="rId4" Type="http://schemas.openxmlformats.org/officeDocument/2006/relationships/image" Target="../media/image53.svg"/><Relationship Id="rId9" Type="http://schemas.microsoft.com/office/2007/relationships/diagramDrawing" Target="../diagrams/drawing2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20.jp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A7400EA9-C4DF-4785-AC09-3A246117E1EE}"/>
              </a:ext>
            </a:extLst>
          </p:cNvPr>
          <p:cNvSpPr/>
          <p:nvPr/>
        </p:nvSpPr>
        <p:spPr>
          <a:xfrm>
            <a:off x="-15240" y="2161541"/>
            <a:ext cx="12192000" cy="27889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5E73CA1-F95F-4ADD-A349-D22015F376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8760" y="1122363"/>
            <a:ext cx="9144000" cy="2387600"/>
          </a:xfrm>
        </p:spPr>
        <p:txBody>
          <a:bodyPr/>
          <a:lstStyle/>
          <a:p>
            <a:r>
              <a:rPr lang="de-DE" dirty="0" err="1"/>
              <a:t>Lifesaver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E3480DB-7B44-49ED-B0FF-3F00C32C1F4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Survival Analysis</a:t>
            </a:r>
          </a:p>
        </p:txBody>
      </p:sp>
    </p:spTree>
    <p:extLst>
      <p:ext uri="{BB962C8B-B14F-4D97-AF65-F5344CB8AC3E}">
        <p14:creationId xmlns:p14="http://schemas.microsoft.com/office/powerpoint/2010/main" val="31503251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de-DE" sz="3600" b="1" dirty="0"/>
              <a:t>Explorative Analyse</a:t>
            </a:r>
          </a:p>
        </p:txBody>
      </p:sp>
      <p:sp>
        <p:nvSpPr>
          <p:cNvPr id="54" name="Rectangle 43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AB77187-3572-1940-8701-F0D14C26B6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095" y="3175744"/>
            <a:ext cx="7607808" cy="2466822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6472288"/>
              </p:ext>
            </p:extLst>
          </p:nvPr>
        </p:nvGraphicFramePr>
        <p:xfrm>
          <a:off x="4864100" y="341641"/>
          <a:ext cx="6675627" cy="169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0513472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sz="3700" b="1" dirty="0"/>
              <a:t>Auswahl der Modelle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490F95D-6151-4147-AADC-99A185AAA6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99" b="681"/>
          <a:stretch/>
        </p:blipFill>
        <p:spPr>
          <a:xfrm>
            <a:off x="5405862" y="929898"/>
            <a:ext cx="6019331" cy="5005953"/>
          </a:xfrm>
          <a:prstGeom prst="rect">
            <a:avLst/>
          </a:prstGeom>
          <a:effectLst/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14070873"/>
              </p:ext>
            </p:extLst>
          </p:nvPr>
        </p:nvGraphicFramePr>
        <p:xfrm>
          <a:off x="648931" y="2438400"/>
          <a:ext cx="3505494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68048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7690840" cy="1693776"/>
          </a:xfrm>
        </p:spPr>
        <p:txBody>
          <a:bodyPr>
            <a:normAutofit/>
          </a:bodyPr>
          <a:lstStyle/>
          <a:p>
            <a:r>
              <a:rPr lang="de-DE" sz="3600" b="1" dirty="0"/>
              <a:t>Vergleich Kaplan Meier mit Log Normal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5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D864DB0C-402B-8C47-9B68-A096F2AB4F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095" y="3175744"/>
            <a:ext cx="7607808" cy="2466822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37372040"/>
              </p:ext>
            </p:extLst>
          </p:nvPr>
        </p:nvGraphicFramePr>
        <p:xfrm>
          <a:off x="4864100" y="341641"/>
          <a:ext cx="6675627" cy="169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52086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sz="3700" b="1" dirty="0"/>
              <a:t>Cox Proportional </a:t>
            </a:r>
            <a:r>
              <a:rPr lang="de-DE" sz="3700" b="1" dirty="0" err="1"/>
              <a:t>Hazard</a:t>
            </a:r>
            <a:r>
              <a:rPr lang="de-DE" sz="3700" b="1" dirty="0"/>
              <a:t> Model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E8B54D8-8A8F-1044-9FC6-B5CD3C21E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3688" y="547451"/>
            <a:ext cx="6860200" cy="5899844"/>
          </a:xfrm>
          <a:prstGeom prst="rect">
            <a:avLst/>
          </a:prstGeom>
          <a:effectLst/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7403531"/>
              </p:ext>
            </p:extLst>
          </p:nvPr>
        </p:nvGraphicFramePr>
        <p:xfrm>
          <a:off x="648931" y="2438400"/>
          <a:ext cx="3505494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feld 8">
            <a:extLst>
              <a:ext uri="{FF2B5EF4-FFF2-40B4-BE49-F238E27FC236}">
                <a16:creationId xmlns:a16="http://schemas.microsoft.com/office/drawing/2014/main" id="{C3DE8770-3115-7F4A-ABB6-472A6540F4FA}"/>
              </a:ext>
            </a:extLst>
          </p:cNvPr>
          <p:cNvSpPr txBox="1"/>
          <p:nvPr/>
        </p:nvSpPr>
        <p:spPr>
          <a:xfrm>
            <a:off x="0" y="2251587"/>
            <a:ext cx="44747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Bsp. Gender: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0 – männlich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1 – weiblich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exp</a:t>
            </a:r>
            <a:r>
              <a:rPr lang="de-DE" dirty="0"/>
              <a:t>(</a:t>
            </a:r>
            <a:r>
              <a:rPr lang="de-DE" dirty="0" err="1"/>
              <a:t>coef</a:t>
            </a:r>
            <a:r>
              <a:rPr lang="de-DE" dirty="0"/>
              <a:t>) gibt das Verhältnis zwischen männlichen und weiblichen Personen, bezüglich Auftreten des Events, an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de-DE" dirty="0"/>
              <a:t>Weiblich 	  0,78</a:t>
            </a:r>
          </a:p>
          <a:p>
            <a:pPr lvl="1"/>
            <a:r>
              <a:rPr lang="de-DE" dirty="0"/>
              <a:t>     Männlich  	    1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E7D357F4-6A2C-104E-8DD6-3767EB4225A7}"/>
              </a:ext>
            </a:extLst>
          </p:cNvPr>
          <p:cNvSpPr/>
          <p:nvPr/>
        </p:nvSpPr>
        <p:spPr>
          <a:xfrm>
            <a:off x="6261314" y="3595606"/>
            <a:ext cx="402957" cy="36671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D1205A60-9F55-CE45-BC3C-C122FDEC08CA}"/>
              </a:ext>
            </a:extLst>
          </p:cNvPr>
          <p:cNvCxnSpPr>
            <a:cxnSpLocks/>
          </p:cNvCxnSpPr>
          <p:nvPr/>
        </p:nvCxnSpPr>
        <p:spPr>
          <a:xfrm>
            <a:off x="821410" y="4215539"/>
            <a:ext cx="85240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CB21BA3-F937-FF4D-947F-0003FE48E9CC}"/>
              </a:ext>
            </a:extLst>
          </p:cNvPr>
          <p:cNvCxnSpPr>
            <a:cxnSpLocks/>
          </p:cNvCxnSpPr>
          <p:nvPr/>
        </p:nvCxnSpPr>
        <p:spPr>
          <a:xfrm>
            <a:off x="1975472" y="4215539"/>
            <a:ext cx="42620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513227D0-77A9-294A-82F7-F62EA005DEC1}"/>
              </a:ext>
            </a:extLst>
          </p:cNvPr>
          <p:cNvSpPr txBox="1"/>
          <p:nvPr/>
        </p:nvSpPr>
        <p:spPr>
          <a:xfrm>
            <a:off x="1688076" y="403087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758173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DA37B435-CB91-EC4D-BC64-F441F8F651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79782" y="1221108"/>
            <a:ext cx="11822254" cy="4415783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26997697"/>
              </p:ext>
            </p:extLst>
          </p:nvPr>
        </p:nvGraphicFramePr>
        <p:xfrm>
          <a:off x="6190909" y="552906"/>
          <a:ext cx="5159825" cy="1674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63769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6190909" y="552906"/>
          <a:ext cx="5159825" cy="167490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0A111BA9-7D96-DF4D-86EA-C2ADA9C09A7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4743" y="1211757"/>
            <a:ext cx="11872331" cy="4434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3926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C1043305-251F-BF43-988A-9A2595645D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54" y="351882"/>
            <a:ext cx="11994243" cy="6154235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92758008"/>
              </p:ext>
            </p:extLst>
          </p:nvPr>
        </p:nvGraphicFramePr>
        <p:xfrm>
          <a:off x="1008184" y="1459907"/>
          <a:ext cx="10175630" cy="7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020407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8184" y="1459907"/>
          <a:ext cx="10175630" cy="7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DAA3460B-05A1-184E-85FD-97049ED74F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49903" y="1115602"/>
            <a:ext cx="12022878" cy="4490719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3558733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8184" y="1459907"/>
          <a:ext cx="10175630" cy="7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C9CFB52F-D29C-A84F-A085-2EE0B5E58C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56664" y="1210572"/>
            <a:ext cx="11878671" cy="443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8240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8184" y="1459907"/>
          <a:ext cx="10175630" cy="7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Grafik 4">
            <a:extLst>
              <a:ext uri="{FF2B5EF4-FFF2-40B4-BE49-F238E27FC236}">
                <a16:creationId xmlns:a16="http://schemas.microsoft.com/office/drawing/2014/main" id="{97FB4CFB-D2BD-7D48-8644-9AEBC3DE04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4553" y="1243969"/>
            <a:ext cx="11699846" cy="4370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5408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Ein Bild, das Unschärfe enthält.&#10;&#10;Automatisch generierte Beschreibung">
            <a:extLst>
              <a:ext uri="{FF2B5EF4-FFF2-40B4-BE49-F238E27FC236}">
                <a16:creationId xmlns:a16="http://schemas.microsoft.com/office/drawing/2014/main" id="{15B40863-7467-47F1-94E3-2A6409FA1F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</a:blip>
          <a:srcRect t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C071C8B-2F88-4E42-83C7-4DF65F31A2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065862"/>
            <a:ext cx="3313164" cy="4726276"/>
          </a:xfrm>
        </p:spPr>
        <p:txBody>
          <a:bodyPr>
            <a:normAutofit/>
          </a:bodyPr>
          <a:lstStyle/>
          <a:p>
            <a:pPr algn="r"/>
            <a:r>
              <a:rPr lang="de-DE" sz="4000">
                <a:solidFill>
                  <a:srgbClr val="FFFFFF"/>
                </a:solidFill>
              </a:rPr>
              <a:t>Übersicht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7182200-4859-4C8D-BCBB-55B245C28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372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7" name="Inhaltsplatzhalter 2">
            <a:extLst>
              <a:ext uri="{FF2B5EF4-FFF2-40B4-BE49-F238E27FC236}">
                <a16:creationId xmlns:a16="http://schemas.microsoft.com/office/drawing/2014/main" id="{0AC095EA-6BB9-4246-8901-EF7F0DDDBF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5687362"/>
              </p:ext>
            </p:extLst>
          </p:nvPr>
        </p:nvGraphicFramePr>
        <p:xfrm>
          <a:off x="5155379" y="1065862"/>
          <a:ext cx="5744685" cy="47262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487501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1A95671B-3CC6-4792-9114-B74FAEA224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1008184" y="1459907"/>
          <a:ext cx="10175630" cy="7679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6" name="Grafik 5">
            <a:extLst>
              <a:ext uri="{FF2B5EF4-FFF2-40B4-BE49-F238E27FC236}">
                <a16:creationId xmlns:a16="http://schemas.microsoft.com/office/drawing/2014/main" id="{B1D67B9A-D38E-1C43-9858-588C47A99C2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71097" y="1216532"/>
            <a:ext cx="11846758" cy="442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3954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sz="3100" b="1" dirty="0" err="1"/>
              <a:t>Survival</a:t>
            </a:r>
            <a:r>
              <a:rPr lang="de-DE" sz="3100" b="1" dirty="0"/>
              <a:t> </a:t>
            </a:r>
            <a:r>
              <a:rPr lang="de-DE" sz="3100" b="1" dirty="0" err="1"/>
              <a:t>Probability</a:t>
            </a:r>
            <a:r>
              <a:rPr lang="de-DE" sz="3100" b="1" dirty="0"/>
              <a:t> </a:t>
            </a:r>
            <a:r>
              <a:rPr lang="de-DE" sz="3100" b="1" dirty="0" err="1"/>
              <a:t>Calibration</a:t>
            </a:r>
            <a:endParaRPr lang="de-DE" sz="3100" b="1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3577583"/>
              </p:ext>
            </p:extLst>
          </p:nvPr>
        </p:nvGraphicFramePr>
        <p:xfrm>
          <a:off x="648931" y="2438400"/>
          <a:ext cx="3505494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7" name="Grafik 6">
            <a:extLst>
              <a:ext uri="{FF2B5EF4-FFF2-40B4-BE49-F238E27FC236}">
                <a16:creationId xmlns:a16="http://schemas.microsoft.com/office/drawing/2014/main" id="{1CB06A5C-DDFD-B54A-B557-E9100B68EF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238428" y="2383094"/>
            <a:ext cx="6423712" cy="2111414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79211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341641"/>
            <a:ext cx="3730752" cy="1693776"/>
          </a:xfrm>
        </p:spPr>
        <p:txBody>
          <a:bodyPr>
            <a:normAutofit/>
          </a:bodyPr>
          <a:lstStyle/>
          <a:p>
            <a:r>
              <a:rPr lang="de-DE" sz="3600" b="1"/>
              <a:t>Explorative Analyse der Daten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AAE9118-0436-4488-AC4A-C14DF6A7B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2368551"/>
            <a:ext cx="12192002" cy="4489449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ounded Rectangle 28">
            <a:extLst>
              <a:ext uri="{FF2B5EF4-FFF2-40B4-BE49-F238E27FC236}">
                <a16:creationId xmlns:a16="http://schemas.microsoft.com/office/drawing/2014/main" id="{07A0C51E-5464-4470-855E-CA530A59B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59557" y="2633701"/>
            <a:ext cx="8072887" cy="3550909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2D7E6BED-B5C7-7F48-A5B2-CFDDA5AD93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292095" y="3077630"/>
            <a:ext cx="7607808" cy="2663050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618022"/>
              </p:ext>
            </p:extLst>
          </p:nvPr>
        </p:nvGraphicFramePr>
        <p:xfrm>
          <a:off x="4864100" y="341641"/>
          <a:ext cx="6675627" cy="16903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553332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22587ECF-85E9-4393-9D87-8EB6F3F6C2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7213287-F905-2444-A13F-B6E50AB3A9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3415" y="1220565"/>
            <a:ext cx="11825170" cy="4416870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87372768"/>
              </p:ext>
            </p:extLst>
          </p:nvPr>
        </p:nvGraphicFramePr>
        <p:xfrm>
          <a:off x="838199" y="2686323"/>
          <a:ext cx="4783697" cy="34335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1969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7" name="Rectangle 66">
            <a:extLst>
              <a:ext uri="{FF2B5EF4-FFF2-40B4-BE49-F238E27FC236}">
                <a16:creationId xmlns:a16="http://schemas.microsoft.com/office/drawing/2014/main" id="{99ED5833-B85B-4103-8A3B-CAB0308E6C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560881"/>
            <a:ext cx="9795638" cy="1114380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/>
              <a:t>Vorhersage von zufälligen Personen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8DF218-E1A4-744A-8529-CF1F96699F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7085" y="1909258"/>
            <a:ext cx="9924521" cy="3706951"/>
          </a:xfrm>
          <a:prstGeom prst="rect">
            <a:avLst/>
          </a:prstGeom>
        </p:spPr>
      </p:pic>
      <p:pic>
        <p:nvPicPr>
          <p:cNvPr id="9" name="Inhaltsplatzhalter 8" descr="Ein Bild, das Text, schwarz enthält.&#10;&#10;Automatisch generierte Beschreibung">
            <a:extLst>
              <a:ext uri="{FF2B5EF4-FFF2-40B4-BE49-F238E27FC236}">
                <a16:creationId xmlns:a16="http://schemas.microsoft.com/office/drawing/2014/main" id="{D7AB25C6-93BD-2149-80D9-8FCED1C06D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743" y="4610969"/>
            <a:ext cx="3215138" cy="1896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6273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>
            <a:normAutofit/>
          </a:bodyPr>
          <a:lstStyle/>
          <a:p>
            <a:r>
              <a:rPr lang="de-DE" sz="3100" b="1"/>
              <a:t>Kritische Auseinandersetzung</a:t>
            </a:r>
          </a:p>
        </p:txBody>
      </p:sp>
      <p:sp>
        <p:nvSpPr>
          <p:cNvPr id="50" name="Rectangle 45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EE7933B7-B341-2D45-9715-86A725F85C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05862" y="2303224"/>
            <a:ext cx="6019331" cy="2248306"/>
          </a:xfrm>
          <a:prstGeom prst="rect">
            <a:avLst/>
          </a:prstGeom>
          <a:effectLst/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07466618"/>
              </p:ext>
            </p:extLst>
          </p:nvPr>
        </p:nvGraphicFramePr>
        <p:xfrm>
          <a:off x="648931" y="2438400"/>
          <a:ext cx="3505494" cy="37854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3730395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14090" y="315567"/>
            <a:ext cx="4591706" cy="885052"/>
          </a:xfrm>
          <a:prstGeom prst="ellipse">
            <a:avLst/>
          </a:prstGeom>
        </p:spPr>
        <p:txBody>
          <a:bodyPr anchor="b">
            <a:normAutofit fontScale="90000"/>
          </a:bodyPr>
          <a:lstStyle/>
          <a:p>
            <a:r>
              <a:rPr lang="de-DE" sz="3900" b="1" dirty="0"/>
              <a:t>Fehlermeldung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Grafik 3" descr="Ein Bild, das Tisch enthält.&#10;&#10;Automatisch generierte Beschreibung">
            <a:extLst>
              <a:ext uri="{FF2B5EF4-FFF2-40B4-BE49-F238E27FC236}">
                <a16:creationId xmlns:a16="http://schemas.microsoft.com/office/drawing/2014/main" id="{D6D4D99F-4881-EB46-8D1F-07656103E6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43" y="758093"/>
            <a:ext cx="5221625" cy="5341815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9077339"/>
              </p:ext>
            </p:extLst>
          </p:nvPr>
        </p:nvGraphicFramePr>
        <p:xfrm>
          <a:off x="6392583" y="2645922"/>
          <a:ext cx="4434721" cy="371042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Tabelle 6">
            <a:extLst>
              <a:ext uri="{FF2B5EF4-FFF2-40B4-BE49-F238E27FC236}">
                <a16:creationId xmlns:a16="http://schemas.microsoft.com/office/drawing/2014/main" id="{741BA599-FD01-984D-B642-0CAD9822D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8437481"/>
              </p:ext>
            </p:extLst>
          </p:nvPr>
        </p:nvGraphicFramePr>
        <p:xfrm>
          <a:off x="7439384" y="1469013"/>
          <a:ext cx="2341118" cy="16471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78383">
                  <a:extLst>
                    <a:ext uri="{9D8B030D-6E8A-4147-A177-3AD203B41FA5}">
                      <a16:colId xmlns:a16="http://schemas.microsoft.com/office/drawing/2014/main" val="1374994165"/>
                    </a:ext>
                  </a:extLst>
                </a:gridCol>
                <a:gridCol w="922655">
                  <a:extLst>
                    <a:ext uri="{9D8B030D-6E8A-4147-A177-3AD203B41FA5}">
                      <a16:colId xmlns:a16="http://schemas.microsoft.com/office/drawing/2014/main" val="3084886165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4202197577"/>
                    </a:ext>
                  </a:extLst>
                </a:gridCol>
              </a:tblGrid>
              <a:tr h="549046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SHO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CVD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474074"/>
                  </a:ext>
                </a:extLst>
              </a:tr>
              <a:tr h="549046">
                <a:tc>
                  <a:txBody>
                    <a:bodyPr/>
                    <a:lstStyle/>
                    <a:p>
                      <a:r>
                        <a:rPr lang="de-DE" dirty="0"/>
                        <a:t>Anteil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4,4%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29495963"/>
                  </a:ext>
                </a:extLst>
              </a:tr>
              <a:tr h="549046">
                <a:tc>
                  <a:txBody>
                    <a:bodyPr/>
                    <a:lstStyle/>
                    <a:p>
                      <a:r>
                        <a:rPr lang="de-DE" dirty="0"/>
                        <a:t>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&lt; 0,005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0,91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88252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45241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F90C3F0-857B-084B-89F2-72501C6D8B60}"/>
              </a:ext>
            </a:extLst>
          </p:cNvPr>
          <p:cNvSpPr/>
          <p:nvPr/>
        </p:nvSpPr>
        <p:spPr>
          <a:xfrm>
            <a:off x="-15240" y="2161541"/>
            <a:ext cx="12192000" cy="2788920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53A8484D-EE24-BA47-AE0A-438AF06B44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Fragen?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617832C-7F49-0B4D-A5E2-805EBA4375A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Vielen Dank für die Aufmerksamkeit! </a:t>
            </a:r>
            <a:r>
              <a:rPr lang="de-DE" dirty="0">
                <a:sym typeface="Wingdings" pitchFamily="2" charset="2"/>
              </a:rPr>
              <a:t>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25602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0E7A98D-3FC3-45A3-84EF-F5236720D4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29" y="629266"/>
            <a:ext cx="3505495" cy="162232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1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Motivation</a:t>
            </a:r>
            <a:endParaRPr lang="en-US" sz="4100" b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F88D8A1-5EA8-44B8-9E1B-717A03E140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8931" y="2438400"/>
            <a:ext cx="3505494" cy="3785419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/>
              <a:t>Zusammenhänge zwischen einer Herzkrankheit und Attributen erkennen, um Vorsorgemaßnahmen anpassen zu können</a:t>
            </a:r>
          </a:p>
          <a:p>
            <a:r>
              <a:rPr lang="en-US" sz="2000"/>
              <a:t>Optimierte medizinische Versorgung</a:t>
            </a:r>
          </a:p>
          <a:p>
            <a:r>
              <a:rPr lang="en-US" sz="2000"/>
              <a:t>Ziel: Modell, welches die Überlebenschancen vorhersagt</a:t>
            </a:r>
            <a:endParaRPr lang="en-US" sz="2000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5E39A796-BE83-48B1-B33F-35C4A32AAB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39056" y="0"/>
            <a:ext cx="7552944" cy="6858000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ounded Rectangle 9">
            <a:extLst>
              <a:ext uri="{FF2B5EF4-FFF2-40B4-BE49-F238E27FC236}">
                <a16:creationId xmlns:a16="http://schemas.microsoft.com/office/drawing/2014/main" id="{72F84B47-E267-4194-8194-831DB7B55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123688" y="557784"/>
            <a:ext cx="6584098" cy="5739187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1EB58D72-5697-E54A-89A5-F532B3A7DCD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4377" r="5876" b="1"/>
          <a:stretch/>
        </p:blipFill>
        <p:spPr>
          <a:xfrm>
            <a:off x="5712997" y="807593"/>
            <a:ext cx="5405061" cy="5239568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4171586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b="1" dirty="0"/>
              <a:t>Unser Datensatz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07330012"/>
              </p:ext>
            </p:extLst>
          </p:nvPr>
        </p:nvGraphicFramePr>
        <p:xfrm>
          <a:off x="0" y="1350498"/>
          <a:ext cx="12192000" cy="53738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22415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ctangle 42">
            <a:extLst>
              <a:ext uri="{FF2B5EF4-FFF2-40B4-BE49-F238E27FC236}">
                <a16:creationId xmlns:a16="http://schemas.microsoft.com/office/drawing/2014/main" id="{B0792D4F-247E-46FE-85FC-881DEFA41D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22855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FC23D1-444F-054F-AD84-3C630368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26" y="420806"/>
            <a:ext cx="4537813" cy="1393672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r"/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Deskriptive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Analyse</a:t>
            </a: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b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sz="40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der </a:t>
            </a:r>
            <a:r>
              <a:rPr lang="en-US" sz="40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Daten</a:t>
            </a:r>
            <a:endParaRPr lang="en-US" sz="40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69" name="Straight Connector 44">
            <a:extLst>
              <a:ext uri="{FF2B5EF4-FFF2-40B4-BE49-F238E27FC236}">
                <a16:creationId xmlns:a16="http://schemas.microsoft.com/office/drawing/2014/main" id="{CE272F12-AF86-441A-BC1B-C014BBBF85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639665" y="685571"/>
            <a:ext cx="0" cy="914400"/>
          </a:xfrm>
          <a:prstGeom prst="line">
            <a:avLst/>
          </a:prstGeom>
          <a:ln w="19050"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ACA27E1F-6C8F-4E46-BD7B-A71AB7CC1C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78783" y="411881"/>
            <a:ext cx="6512265" cy="14617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Worcester Heart Attack Study</a:t>
            </a:r>
          </a:p>
          <a:p>
            <a:r>
              <a:rPr lang="en-US" sz="2000" dirty="0">
                <a:solidFill>
                  <a:schemeClr val="bg1"/>
                </a:solidFill>
              </a:rPr>
              <a:t>500 </a:t>
            </a:r>
            <a:r>
              <a:rPr lang="en-US" sz="2000" dirty="0" err="1">
                <a:solidFill>
                  <a:schemeClr val="bg1"/>
                </a:solidFill>
              </a:rPr>
              <a:t>Patienten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35" name="Grafik 34">
            <a:extLst>
              <a:ext uri="{FF2B5EF4-FFF2-40B4-BE49-F238E27FC236}">
                <a16:creationId xmlns:a16="http://schemas.microsoft.com/office/drawing/2014/main" id="{BADD1EFE-9F08-6243-BCE4-2A46E9262B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894572"/>
            <a:ext cx="12176465" cy="109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455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9FC23D1-444F-054F-AD84-3C630368C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Auszug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aus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unserem</a:t>
            </a:r>
            <a:r>
              <a:rPr lang="en-US" sz="32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200" b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Datensatz</a:t>
            </a:r>
            <a:endParaRPr lang="en-US" sz="3200" b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5" name="Grafik 14" descr="Ein Bild, das Text, schwarz, Bildschirm, offen enthält.&#10;&#10;Automatisch generierte Beschreibung">
            <a:extLst>
              <a:ext uri="{FF2B5EF4-FFF2-40B4-BE49-F238E27FC236}">
                <a16:creationId xmlns:a16="http://schemas.microsoft.com/office/drawing/2014/main" id="{8EAAAFCD-8B56-3440-B91E-FF6D63B693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467" y="2522825"/>
            <a:ext cx="10905066" cy="2699003"/>
          </a:xfrm>
          <a:prstGeom prst="rect">
            <a:avLst/>
          </a:prstGeom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031B0D1B-D9C9-BF44-9F1B-84BE3D216386}"/>
              </a:ext>
            </a:extLst>
          </p:cNvPr>
          <p:cNvSpPr txBox="1"/>
          <p:nvPr/>
        </p:nvSpPr>
        <p:spPr>
          <a:xfrm>
            <a:off x="11902698" y="688124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64745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2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de-DE" sz="2600" b="1" dirty="0">
                <a:solidFill>
                  <a:srgbClr val="FFFFFF"/>
                </a:solidFill>
              </a:rPr>
              <a:t>Korrelations-tabelle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C6D0BC8-8E96-8D45-993C-D348BD5F7E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9739" y="1226212"/>
            <a:ext cx="8472261" cy="4405576"/>
          </a:xfrm>
          <a:prstGeom prst="rect">
            <a:avLst/>
          </a:prstGeom>
        </p:spPr>
      </p:pic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09235578"/>
              </p:ext>
            </p:extLst>
          </p:nvPr>
        </p:nvGraphicFramePr>
        <p:xfrm>
          <a:off x="4038600" y="4884873"/>
          <a:ext cx="7188199" cy="129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6097804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de-DE" sz="2600" b="1">
                <a:solidFill>
                  <a:srgbClr val="FFFFFF"/>
                </a:solidFill>
              </a:rPr>
              <a:t>Deskribtive Analyse der Daten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976528"/>
              </p:ext>
            </p:extLst>
          </p:nvPr>
        </p:nvGraphicFramePr>
        <p:xfrm>
          <a:off x="4038600" y="4884873"/>
          <a:ext cx="7188199" cy="129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A797CF0E-C5CF-A24D-BD06-CD9734DEA7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65" y="-1"/>
            <a:ext cx="12192000" cy="6857999"/>
          </a:xfrm>
          <a:prstGeom prst="rect">
            <a:avLst/>
          </a:prstGeom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5BDC38FC-5905-104F-A8A7-E6084297211E}"/>
              </a:ext>
            </a:extLst>
          </p:cNvPr>
          <p:cNvSpPr txBox="1">
            <a:spLocks/>
          </p:cNvSpPr>
          <p:nvPr/>
        </p:nvSpPr>
        <p:spPr>
          <a:xfrm>
            <a:off x="9669219" y="4646909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de-DE" sz="2600" b="1" dirty="0">
                <a:solidFill>
                  <a:srgbClr val="FFFFFF"/>
                </a:solidFill>
              </a:rPr>
              <a:t>Verteilung der Attribute</a:t>
            </a:r>
          </a:p>
        </p:txBody>
      </p:sp>
    </p:spTree>
    <p:extLst>
      <p:ext uri="{BB962C8B-B14F-4D97-AF65-F5344CB8AC3E}">
        <p14:creationId xmlns:p14="http://schemas.microsoft.com/office/powerpoint/2010/main" val="18759261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2A5316D-ED2F-4F89-B4B4-8D9240B1A3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A2B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13B76FA9-DB43-4F86-8389-FA9E7AEF1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510" y="1487272"/>
            <a:ext cx="2743200" cy="2743200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>
            <a:normAutofit/>
          </a:bodyPr>
          <a:lstStyle/>
          <a:p>
            <a:pPr algn="ctr"/>
            <a:r>
              <a:rPr lang="de-DE" sz="2600" b="1" dirty="0" err="1">
                <a:solidFill>
                  <a:srgbClr val="FFFFFF"/>
                </a:solidFill>
              </a:rPr>
              <a:t>Scatter</a:t>
            </a:r>
            <a:r>
              <a:rPr lang="de-DE" sz="2600" b="1" dirty="0">
                <a:solidFill>
                  <a:srgbClr val="FFFFFF"/>
                </a:solidFill>
              </a:rPr>
              <a:t>-matrix</a:t>
            </a:r>
          </a:p>
        </p:txBody>
      </p:sp>
      <p:graphicFrame>
        <p:nvGraphicFramePr>
          <p:cNvPr id="11" name="Inhaltsplatzhalter 2">
            <a:extLst>
              <a:ext uri="{FF2B5EF4-FFF2-40B4-BE49-F238E27FC236}">
                <a16:creationId xmlns:a16="http://schemas.microsoft.com/office/drawing/2014/main" id="{F60A49AD-3608-4D49-9B31-CCF8984123E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9125723"/>
              </p:ext>
            </p:extLst>
          </p:nvPr>
        </p:nvGraphicFramePr>
        <p:xfrm>
          <a:off x="4038600" y="4884873"/>
          <a:ext cx="7188199" cy="12920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>
            <a:extLst>
              <a:ext uri="{FF2B5EF4-FFF2-40B4-BE49-F238E27FC236}">
                <a16:creationId xmlns:a16="http://schemas.microsoft.com/office/drawing/2014/main" id="{80183A78-C446-5048-8A6A-721EEE1A36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7951" y="0"/>
            <a:ext cx="7404049" cy="6858000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7AC451D2-E669-D049-B259-7416CA23C247}"/>
              </a:ext>
            </a:extLst>
          </p:cNvPr>
          <p:cNvSpPr/>
          <p:nvPr/>
        </p:nvSpPr>
        <p:spPr>
          <a:xfrm>
            <a:off x="6602278" y="2669583"/>
            <a:ext cx="1565329" cy="418841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8654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330</Words>
  <Application>Microsoft Macintosh PowerPoint</Application>
  <PresentationFormat>Breitbild</PresentationFormat>
  <Paragraphs>79</Paragraphs>
  <Slides>27</Slides>
  <Notes>8</Notes>
  <HiddenSlides>2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27</vt:i4>
      </vt:variant>
    </vt:vector>
  </HeadingPairs>
  <TitlesOfParts>
    <vt:vector size="32" baseType="lpstr">
      <vt:lpstr>Arial</vt:lpstr>
      <vt:lpstr>Calibri</vt:lpstr>
      <vt:lpstr>Calibri Light</vt:lpstr>
      <vt:lpstr>Tw Cen MT</vt:lpstr>
      <vt:lpstr>Office</vt:lpstr>
      <vt:lpstr>Lifesaver</vt:lpstr>
      <vt:lpstr>Übersicht</vt:lpstr>
      <vt:lpstr>Motivation</vt:lpstr>
      <vt:lpstr>Unser Datensatz</vt:lpstr>
      <vt:lpstr>Deskriptive Analyse  der Daten</vt:lpstr>
      <vt:lpstr>Auszug aus unserem Datensatz</vt:lpstr>
      <vt:lpstr>Korrelations-tabelle</vt:lpstr>
      <vt:lpstr>Deskribtive Analyse der Daten</vt:lpstr>
      <vt:lpstr>Scatter-matrix</vt:lpstr>
      <vt:lpstr>Explorative Analyse</vt:lpstr>
      <vt:lpstr>Auswahl der Modelle</vt:lpstr>
      <vt:lpstr>Vergleich Kaplan Meier mit Log Normal</vt:lpstr>
      <vt:lpstr>Cox Proportional Hazard Model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Survival Probability Calibration</vt:lpstr>
      <vt:lpstr>Explorative Analyse der Daten</vt:lpstr>
      <vt:lpstr>PowerPoint-Präsentation</vt:lpstr>
      <vt:lpstr>Vorhersage von zufälligen Personen</vt:lpstr>
      <vt:lpstr>Kritische Auseinandersetzung</vt:lpstr>
      <vt:lpstr>Fehlermeldung</vt:lpstr>
      <vt:lpstr>Fragen?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Lifesaver</dc:title>
  <dc:creator>Struß, Laura-Marie</dc:creator>
  <cp:lastModifiedBy>Laura-Marie Struss</cp:lastModifiedBy>
  <cp:revision>53</cp:revision>
  <dcterms:created xsi:type="dcterms:W3CDTF">2021-06-06T15:15:18Z</dcterms:created>
  <dcterms:modified xsi:type="dcterms:W3CDTF">2021-07-12T16:20:23Z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e463cba9-5f6c-478d-9329-7b2295e4e8ed_Enabled">
    <vt:lpwstr>true</vt:lpwstr>
  </property>
  <property fmtid="{D5CDD505-2E9C-101B-9397-08002B2CF9AE}" pid="3" name="MSIP_Label_e463cba9-5f6c-478d-9329-7b2295e4e8ed_SetDate">
    <vt:lpwstr>2021-06-06T15:15:18Z</vt:lpwstr>
  </property>
  <property fmtid="{D5CDD505-2E9C-101B-9397-08002B2CF9AE}" pid="4" name="MSIP_Label_e463cba9-5f6c-478d-9329-7b2295e4e8ed_Method">
    <vt:lpwstr>Standard</vt:lpwstr>
  </property>
  <property fmtid="{D5CDD505-2E9C-101B-9397-08002B2CF9AE}" pid="5" name="MSIP_Label_e463cba9-5f6c-478d-9329-7b2295e4e8ed_Name">
    <vt:lpwstr>All Employees_2</vt:lpwstr>
  </property>
  <property fmtid="{D5CDD505-2E9C-101B-9397-08002B2CF9AE}" pid="6" name="MSIP_Label_e463cba9-5f6c-478d-9329-7b2295e4e8ed_SiteId">
    <vt:lpwstr>33440fc6-b7c7-412c-bb73-0e70b0198d5a</vt:lpwstr>
  </property>
  <property fmtid="{D5CDD505-2E9C-101B-9397-08002B2CF9AE}" pid="7" name="MSIP_Label_e463cba9-5f6c-478d-9329-7b2295e4e8ed_ActionId">
    <vt:lpwstr>f660b142-ce6d-40de-ac1c-6557b13dde0e</vt:lpwstr>
  </property>
  <property fmtid="{D5CDD505-2E9C-101B-9397-08002B2CF9AE}" pid="8" name="MSIP_Label_e463cba9-5f6c-478d-9329-7b2295e4e8ed_ContentBits">
    <vt:lpwstr>0</vt:lpwstr>
  </property>
</Properties>
</file>